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57" r:id="rId4"/>
    <p:sldId id="260" r:id="rId5"/>
    <p:sldId id="261" r:id="rId6"/>
    <p:sldId id="263" r:id="rId7"/>
    <p:sldId id="264" r:id="rId8"/>
    <p:sldId id="265" r:id="rId9"/>
    <p:sldId id="266" r:id="rId10"/>
    <p:sldId id="267" r:id="rId11"/>
    <p:sldId id="268" r:id="rId12"/>
    <p:sldId id="269" r:id="rId13"/>
    <p:sldId id="270" r:id="rId14"/>
    <p:sldId id="271" r:id="rId15"/>
    <p:sldId id="273" r:id="rId16"/>
    <p:sldId id="274"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4/16/2023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4/16/2023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4/16/2023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4/16/2023</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44001" y="585019"/>
            <a:ext cx="8915399" cy="2292439"/>
          </a:xfrm>
        </p:spPr>
        <p:txBody>
          <a:bodyPr>
            <a:noAutofit/>
          </a:bodyPr>
          <a:lstStyle/>
          <a:p>
            <a:pPr algn="ctr"/>
            <a:r>
              <a:rPr lang="en-US" sz="8000" dirty="0" smtClean="0">
                <a:latin typeface="Cambria" panose="02040503050406030204" pitchFamily="18" charset="0"/>
                <a:ea typeface="Cambria" panose="02040503050406030204" pitchFamily="18" charset="0"/>
              </a:rPr>
              <a:t>Time Series and It’s Components</a:t>
            </a:r>
            <a:endParaRPr lang="en-IN" sz="8000" dirty="0">
              <a:latin typeface="Cambria" panose="02040503050406030204" pitchFamily="18" charset="0"/>
              <a:ea typeface="Cambria" panose="02040503050406030204" pitchFamily="18" charset="0"/>
            </a:endParaRPr>
          </a:p>
        </p:txBody>
      </p:sp>
      <p:sp>
        <p:nvSpPr>
          <p:cNvPr id="3" name="Subtitle 2"/>
          <p:cNvSpPr>
            <a:spLocks noGrp="1"/>
          </p:cNvSpPr>
          <p:nvPr>
            <p:ph type="subTitle" idx="1"/>
          </p:nvPr>
        </p:nvSpPr>
        <p:spPr>
          <a:xfrm>
            <a:off x="6436884" y="5465781"/>
            <a:ext cx="5589430" cy="1126283"/>
          </a:xfrm>
        </p:spPr>
        <p:txBody>
          <a:bodyPr>
            <a:normAutofit/>
          </a:bodyPr>
          <a:lstStyle/>
          <a:p>
            <a:r>
              <a:rPr lang="en-US" sz="2600" b="1" dirty="0" smtClean="0">
                <a:latin typeface="Times New Roman" panose="02020603050405020304" pitchFamily="18" charset="0"/>
                <a:cs typeface="Times New Roman" panose="02020603050405020304" pitchFamily="18" charset="0"/>
              </a:rPr>
              <a:t>Presented By: </a:t>
            </a:r>
            <a:r>
              <a:rPr lang="en-US" sz="2600" dirty="0" err="1" smtClean="0">
                <a:latin typeface="Times New Roman" panose="02020603050405020304" pitchFamily="18" charset="0"/>
                <a:cs typeface="Times New Roman" panose="02020603050405020304" pitchFamily="18" charset="0"/>
              </a:rPr>
              <a:t>Purva</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Kolhe</a:t>
            </a:r>
            <a:r>
              <a:rPr lang="en-US" sz="2600" dirty="0" smtClean="0">
                <a:latin typeface="Times New Roman" panose="02020603050405020304" pitchFamily="18" charset="0"/>
                <a:cs typeface="Times New Roman" panose="02020603050405020304" pitchFamily="18" charset="0"/>
              </a:rPr>
              <a:t>(226518)</a:t>
            </a:r>
          </a:p>
          <a:p>
            <a:r>
              <a:rPr lang="en-US" sz="2600" dirty="0">
                <a:latin typeface="Times New Roman" panose="02020603050405020304" pitchFamily="18" charset="0"/>
                <a:cs typeface="Times New Roman" panose="02020603050405020304" pitchFamily="18" charset="0"/>
              </a:rPr>
              <a:t>	</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Darshan</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Gunjal</a:t>
            </a:r>
            <a:r>
              <a:rPr lang="en-US" sz="2600" dirty="0" smtClean="0">
                <a:latin typeface="Times New Roman" panose="02020603050405020304" pitchFamily="18" charset="0"/>
                <a:cs typeface="Times New Roman" panose="02020603050405020304" pitchFamily="18" charset="0"/>
              </a:rPr>
              <a:t>(226506)</a:t>
            </a:r>
            <a:endParaRPr lang="en-IN" sz="26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stretch>
            <a:fillRect/>
          </a:stretch>
        </p:blipFill>
        <p:spPr>
          <a:xfrm>
            <a:off x="1980793" y="3135036"/>
            <a:ext cx="3801822" cy="2610552"/>
          </a:xfrm>
          <a:prstGeom prst="rect">
            <a:avLst/>
          </a:prstGeom>
        </p:spPr>
      </p:pic>
    </p:spTree>
    <p:extLst>
      <p:ext uri="{BB962C8B-B14F-4D97-AF65-F5344CB8AC3E}">
        <p14:creationId xmlns:p14="http://schemas.microsoft.com/office/powerpoint/2010/main" val="234245812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3150" y="683399"/>
            <a:ext cx="8915400" cy="1280890"/>
          </a:xfrm>
        </p:spPr>
        <p:txBody>
          <a:bodyPr>
            <a:noAutofit/>
          </a:bodyPr>
          <a:lstStyle/>
          <a:p>
            <a:r>
              <a:rPr lang="en-US" sz="4400" u="sng" dirty="0" smtClean="0">
                <a:latin typeface="Times New Roman" panose="02020603050405020304" pitchFamily="18" charset="0"/>
                <a:cs typeface="Times New Roman" panose="02020603050405020304" pitchFamily="18" charset="0"/>
              </a:rPr>
              <a:t>EXAMPLES</a:t>
            </a:r>
            <a:endParaRPr lang="en-IN" sz="4400" u="sng"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2254361" y="2274746"/>
            <a:ext cx="8915400" cy="3894785"/>
          </a:xfrm>
        </p:spPr>
        <p:txBody>
          <a:bodyPr>
            <a:noAutofit/>
          </a:bodyPr>
          <a:lstStyle/>
          <a:p>
            <a:r>
              <a:rPr lang="en-US" sz="2000" dirty="0" smtClean="0">
                <a:latin typeface="Bookman Old Style" panose="02050604050505020204" pitchFamily="18" charset="0"/>
                <a:ea typeface="Cambria" panose="02040503050406030204" pitchFamily="18" charset="0"/>
              </a:rPr>
              <a:t>Crops </a:t>
            </a:r>
            <a:r>
              <a:rPr lang="en-US" sz="2000" dirty="0">
                <a:latin typeface="Bookman Old Style" panose="02050604050505020204" pitchFamily="18" charset="0"/>
                <a:ea typeface="Cambria" panose="02040503050406030204" pitchFamily="18" charset="0"/>
              </a:rPr>
              <a:t>are sown and harvested at certain times every year and the demand for the </a:t>
            </a:r>
            <a:r>
              <a:rPr lang="en-US" sz="2000" dirty="0" err="1">
                <a:latin typeface="Bookman Old Style" panose="02050604050505020204" pitchFamily="18" charset="0"/>
                <a:ea typeface="Cambria" panose="02040503050406030204" pitchFamily="18" charset="0"/>
              </a:rPr>
              <a:t>labour</a:t>
            </a:r>
            <a:r>
              <a:rPr lang="en-US" sz="2000" dirty="0">
                <a:latin typeface="Bookman Old Style" panose="02050604050505020204" pitchFamily="18" charset="0"/>
                <a:ea typeface="Cambria" panose="02040503050406030204" pitchFamily="18" charset="0"/>
              </a:rPr>
              <a:t> </a:t>
            </a:r>
            <a:r>
              <a:rPr lang="en-US" sz="2000" dirty="0" smtClean="0">
                <a:latin typeface="Bookman Old Style" panose="02050604050505020204" pitchFamily="18" charset="0"/>
                <a:ea typeface="Cambria" panose="02040503050406030204" pitchFamily="18" charset="0"/>
              </a:rPr>
              <a:t>growing </a:t>
            </a:r>
            <a:r>
              <a:rPr lang="en-US" sz="2000" dirty="0">
                <a:latin typeface="Bookman Old Style" panose="02050604050505020204" pitchFamily="18" charset="0"/>
                <a:ea typeface="Cambria" panose="02040503050406030204" pitchFamily="18" charset="0"/>
              </a:rPr>
              <a:t>up during sowing and harvesting seasons</a:t>
            </a:r>
            <a:r>
              <a:rPr lang="en-US" sz="2000" dirty="0" smtClean="0">
                <a:latin typeface="Bookman Old Style" panose="02050604050505020204" pitchFamily="18" charset="0"/>
                <a:ea typeface="Cambria" panose="02040503050406030204" pitchFamily="18" charset="0"/>
              </a:rPr>
              <a:t>.</a:t>
            </a:r>
          </a:p>
          <a:p>
            <a:r>
              <a:rPr lang="en-US" sz="2000" dirty="0" smtClean="0">
                <a:latin typeface="Bookman Old Style" panose="02050604050505020204" pitchFamily="18" charset="0"/>
                <a:ea typeface="Cambria" panose="02040503050406030204" pitchFamily="18" charset="0"/>
              </a:rPr>
              <a:t>Demands </a:t>
            </a:r>
            <a:r>
              <a:rPr lang="en-US" sz="2000" dirty="0">
                <a:latin typeface="Bookman Old Style" panose="02050604050505020204" pitchFamily="18" charset="0"/>
                <a:ea typeface="Cambria" panose="02040503050406030204" pitchFamily="18" charset="0"/>
              </a:rPr>
              <a:t>for </a:t>
            </a:r>
            <a:r>
              <a:rPr lang="en-US" sz="2000" dirty="0" smtClean="0">
                <a:latin typeface="Bookman Old Style" panose="02050604050505020204" pitchFamily="18" charset="0"/>
                <a:ea typeface="Cambria" panose="02040503050406030204" pitchFamily="18" charset="0"/>
              </a:rPr>
              <a:t>woolen </a:t>
            </a:r>
            <a:r>
              <a:rPr lang="en-US" sz="2000" dirty="0">
                <a:latin typeface="Bookman Old Style" panose="02050604050505020204" pitchFamily="18" charset="0"/>
                <a:ea typeface="Cambria" panose="02040503050406030204" pitchFamily="18" charset="0"/>
              </a:rPr>
              <a:t>clothes goes up in </a:t>
            </a:r>
            <a:r>
              <a:rPr lang="en-US" sz="2000" dirty="0" smtClean="0">
                <a:latin typeface="Bookman Old Style" panose="02050604050505020204" pitchFamily="18" charset="0"/>
                <a:ea typeface="Cambria" panose="02040503050406030204" pitchFamily="18" charset="0"/>
              </a:rPr>
              <a:t>winter</a:t>
            </a:r>
          </a:p>
          <a:p>
            <a:r>
              <a:rPr lang="en-US" sz="2000" dirty="0" smtClean="0">
                <a:latin typeface="Bookman Old Style" panose="02050604050505020204" pitchFamily="18" charset="0"/>
                <a:ea typeface="Cambria" panose="02040503050406030204" pitchFamily="18" charset="0"/>
              </a:rPr>
              <a:t>Withdraws </a:t>
            </a:r>
            <a:r>
              <a:rPr lang="en-US" sz="2000" dirty="0">
                <a:latin typeface="Bookman Old Style" panose="02050604050505020204" pitchFamily="18" charset="0"/>
                <a:ea typeface="Cambria" panose="02040503050406030204" pitchFamily="18" charset="0"/>
              </a:rPr>
              <a:t>from banks are heavy during </a:t>
            </a:r>
            <a:r>
              <a:rPr lang="en-US" sz="2000" dirty="0" smtClean="0">
                <a:latin typeface="Bookman Old Style" panose="02050604050505020204" pitchFamily="18" charset="0"/>
                <a:ea typeface="Cambria" panose="02040503050406030204" pitchFamily="18" charset="0"/>
              </a:rPr>
              <a:t>first week </a:t>
            </a:r>
            <a:r>
              <a:rPr lang="en-US" sz="2000" dirty="0">
                <a:latin typeface="Bookman Old Style" panose="02050604050505020204" pitchFamily="18" charset="0"/>
                <a:ea typeface="Cambria" panose="02040503050406030204" pitchFamily="18" charset="0"/>
              </a:rPr>
              <a:t>of the month. </a:t>
            </a:r>
            <a:endParaRPr lang="en-US" sz="2000" dirty="0" smtClean="0">
              <a:latin typeface="Bookman Old Style" panose="02050604050505020204" pitchFamily="18" charset="0"/>
              <a:ea typeface="Cambria" panose="02040503050406030204" pitchFamily="18" charset="0"/>
            </a:endParaRPr>
          </a:p>
          <a:p>
            <a:r>
              <a:rPr lang="en-US" sz="2000" dirty="0" smtClean="0">
                <a:latin typeface="Bookman Old Style" panose="02050604050505020204" pitchFamily="18" charset="0"/>
                <a:ea typeface="Cambria" panose="02040503050406030204" pitchFamily="18" charset="0"/>
              </a:rPr>
              <a:t>The </a:t>
            </a:r>
            <a:r>
              <a:rPr lang="en-US" sz="2000" dirty="0">
                <a:latin typeface="Bookman Old Style" panose="02050604050505020204" pitchFamily="18" charset="0"/>
                <a:ea typeface="Cambria" panose="02040503050406030204" pitchFamily="18" charset="0"/>
              </a:rPr>
              <a:t>number of letter posted on Saturday </a:t>
            </a:r>
            <a:r>
              <a:rPr lang="en-US" sz="2000" dirty="0" smtClean="0">
                <a:latin typeface="Bookman Old Style" panose="02050604050505020204" pitchFamily="18" charset="0"/>
                <a:ea typeface="Cambria" panose="02040503050406030204" pitchFamily="18" charset="0"/>
              </a:rPr>
              <a:t>is larger.</a:t>
            </a:r>
          </a:p>
          <a:p>
            <a:r>
              <a:rPr lang="en-US" sz="2000" dirty="0" smtClean="0">
                <a:latin typeface="Bookman Old Style" panose="02050604050505020204" pitchFamily="18" charset="0"/>
                <a:ea typeface="Cambria" panose="02040503050406030204" pitchFamily="18" charset="0"/>
              </a:rPr>
              <a:t>Train ticket sale increase dramatically during festive Seasons</a:t>
            </a:r>
            <a:endParaRPr lang="en-IN" sz="2000" dirty="0">
              <a:latin typeface="Bookman Old Style" panose="02050604050505020204" pitchFamily="18" charset="0"/>
              <a:ea typeface="Cambria" panose="02040503050406030204" pitchFamily="18" charset="0"/>
            </a:endParaRPr>
          </a:p>
        </p:txBody>
      </p:sp>
      <p:pic>
        <p:nvPicPr>
          <p:cNvPr id="4" name="Picture 3"/>
          <p:cNvPicPr>
            <a:picLocks noChangeAspect="1"/>
          </p:cNvPicPr>
          <p:nvPr/>
        </p:nvPicPr>
        <p:blipFill>
          <a:blip r:embed="rId2"/>
          <a:stretch>
            <a:fillRect/>
          </a:stretch>
        </p:blipFill>
        <p:spPr>
          <a:xfrm>
            <a:off x="9192749" y="128796"/>
            <a:ext cx="2885787" cy="1926458"/>
          </a:xfrm>
          <a:prstGeom prst="rect">
            <a:avLst/>
          </a:prstGeom>
        </p:spPr>
      </p:pic>
    </p:spTree>
    <p:extLst>
      <p:ext uri="{BB962C8B-B14F-4D97-AF65-F5344CB8AC3E}">
        <p14:creationId xmlns:p14="http://schemas.microsoft.com/office/powerpoint/2010/main" val="2727461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750"/>
                                        <p:tgtEl>
                                          <p:spTgt spid="3"/>
                                        </p:tgtEl>
                                      </p:cBhvr>
                                    </p:animEffect>
                                    <p:anim calcmode="lin" valueType="num">
                                      <p:cBhvr>
                                        <p:cTn id="8" dur="750" fill="hold"/>
                                        <p:tgtEl>
                                          <p:spTgt spid="3"/>
                                        </p:tgtEl>
                                        <p:attrNameLst>
                                          <p:attrName>ppt_x</p:attrName>
                                        </p:attrNameLst>
                                      </p:cBhvr>
                                      <p:tavLst>
                                        <p:tav tm="0">
                                          <p:val>
                                            <p:strVal val="#ppt_x"/>
                                          </p:val>
                                        </p:tav>
                                        <p:tav tm="100000">
                                          <p:val>
                                            <p:strVal val="#ppt_x"/>
                                          </p:val>
                                        </p:tav>
                                      </p:tavLst>
                                    </p:anim>
                                    <p:anim calcmode="lin" valueType="num">
                                      <p:cBhvr>
                                        <p:cTn id="9" dur="7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19438" y="392290"/>
            <a:ext cx="8911687" cy="1280890"/>
          </a:xfrm>
        </p:spPr>
        <p:txBody>
          <a:bodyPr>
            <a:normAutofit/>
          </a:bodyPr>
          <a:lstStyle/>
          <a:p>
            <a:r>
              <a:rPr lang="en-US" sz="4400" u="sng" dirty="0" smtClean="0">
                <a:latin typeface="Times New Roman" panose="02020603050405020304" pitchFamily="18" charset="0"/>
                <a:cs typeface="Times New Roman" panose="02020603050405020304" pitchFamily="18" charset="0"/>
              </a:rPr>
              <a:t>CYCLICAL</a:t>
            </a:r>
            <a:r>
              <a:rPr lang="en-US" sz="4400" dirty="0" smtClean="0">
                <a:latin typeface="Times New Roman" panose="02020603050405020304" pitchFamily="18" charset="0"/>
                <a:cs typeface="Times New Roman" panose="02020603050405020304" pitchFamily="18" charset="0"/>
              </a:rPr>
              <a:t> </a:t>
            </a:r>
            <a:r>
              <a:rPr lang="en-US" sz="4400" u="sng" dirty="0" smtClean="0">
                <a:latin typeface="Times New Roman" panose="02020603050405020304" pitchFamily="18" charset="0"/>
                <a:cs typeface="Times New Roman" panose="02020603050405020304" pitchFamily="18" charset="0"/>
              </a:rPr>
              <a:t>VARIATIONS</a:t>
            </a:r>
            <a:endParaRPr lang="en-IN" sz="4400" u="sng"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2215725" y="1373745"/>
            <a:ext cx="8915400" cy="5130086"/>
          </a:xfrm>
        </p:spPr>
        <p:txBody>
          <a:bodyPr>
            <a:noAutofit/>
          </a:bodyPr>
          <a:lstStyle/>
          <a:p>
            <a:r>
              <a:rPr lang="en-US" dirty="0">
                <a:latin typeface="Bookman Old Style" panose="02050604050505020204" pitchFamily="18" charset="0"/>
              </a:rPr>
              <a:t>Cyclical variations are recurrent upward or downward movements in a time series but the period of cycle is greater than a year. Also these variations are not regular as seasonal variation</a:t>
            </a:r>
            <a:r>
              <a:rPr lang="en-US" dirty="0" smtClean="0">
                <a:latin typeface="Bookman Old Style" panose="02050604050505020204" pitchFamily="18" charset="0"/>
              </a:rPr>
              <a:t>.</a:t>
            </a:r>
          </a:p>
          <a:p>
            <a:endParaRPr lang="en-US" dirty="0" smtClean="0">
              <a:latin typeface="Bookman Old Style" panose="02050604050505020204" pitchFamily="18" charset="0"/>
            </a:endParaRPr>
          </a:p>
          <a:p>
            <a:endParaRPr lang="en-US" dirty="0">
              <a:latin typeface="Bookman Old Style" panose="02050604050505020204" pitchFamily="18" charset="0"/>
            </a:endParaRPr>
          </a:p>
          <a:p>
            <a:endParaRPr lang="en-US" dirty="0" smtClean="0">
              <a:latin typeface="Bookman Old Style" panose="02050604050505020204" pitchFamily="18" charset="0"/>
            </a:endParaRPr>
          </a:p>
          <a:p>
            <a:endParaRPr lang="en-US" dirty="0">
              <a:latin typeface="Bookman Old Style" panose="02050604050505020204" pitchFamily="18" charset="0"/>
            </a:endParaRPr>
          </a:p>
          <a:p>
            <a:endParaRPr lang="en-US" dirty="0" smtClean="0">
              <a:latin typeface="Bookman Old Style" panose="02050604050505020204" pitchFamily="18" charset="0"/>
            </a:endParaRPr>
          </a:p>
          <a:p>
            <a:endParaRPr lang="en-US" dirty="0" smtClean="0">
              <a:latin typeface="Bookman Old Style" panose="02050604050505020204" pitchFamily="18" charset="0"/>
            </a:endParaRPr>
          </a:p>
          <a:p>
            <a:endParaRPr lang="en-US" dirty="0">
              <a:latin typeface="Bookman Old Style" panose="02050604050505020204" pitchFamily="18" charset="0"/>
            </a:endParaRPr>
          </a:p>
          <a:p>
            <a:endParaRPr lang="en-US" dirty="0" smtClean="0">
              <a:latin typeface="Bookman Old Style" panose="02050604050505020204" pitchFamily="18" charset="0"/>
            </a:endParaRPr>
          </a:p>
          <a:p>
            <a:r>
              <a:rPr lang="en-US" dirty="0" smtClean="0">
                <a:latin typeface="Bookman Old Style" panose="02050604050505020204" pitchFamily="18" charset="0"/>
              </a:rPr>
              <a:t>A </a:t>
            </a:r>
            <a:r>
              <a:rPr lang="en-US" dirty="0">
                <a:latin typeface="Bookman Old Style" panose="02050604050505020204" pitchFamily="18" charset="0"/>
              </a:rPr>
              <a:t>business cycle showing these oscillatory movements has to pass through four phases-prosperity, recession, depression and recovery. In a business, these four phases are completed by passing one to another in this order.</a:t>
            </a:r>
            <a:endParaRPr lang="en-IN" dirty="0">
              <a:latin typeface="Bookman Old Style" panose="02050604050505020204" pitchFamily="18" charset="0"/>
            </a:endParaRPr>
          </a:p>
        </p:txBody>
      </p:sp>
      <p:pic>
        <p:nvPicPr>
          <p:cNvPr id="4" name="Picture 3"/>
          <p:cNvPicPr>
            <a:picLocks noChangeAspect="1"/>
          </p:cNvPicPr>
          <p:nvPr/>
        </p:nvPicPr>
        <p:blipFill>
          <a:blip r:embed="rId2"/>
          <a:stretch>
            <a:fillRect/>
          </a:stretch>
        </p:blipFill>
        <p:spPr>
          <a:xfrm>
            <a:off x="3780686" y="2446985"/>
            <a:ext cx="5131494" cy="3168204"/>
          </a:xfrm>
          <a:prstGeom prst="rect">
            <a:avLst/>
          </a:prstGeom>
        </p:spPr>
      </p:pic>
    </p:spTree>
    <p:extLst>
      <p:ext uri="{BB962C8B-B14F-4D97-AF65-F5344CB8AC3E}">
        <p14:creationId xmlns:p14="http://schemas.microsoft.com/office/powerpoint/2010/main" val="2259074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750"/>
                                        <p:tgtEl>
                                          <p:spTgt spid="3"/>
                                        </p:tgtEl>
                                      </p:cBhvr>
                                    </p:animEffect>
                                    <p:anim calcmode="lin" valueType="num">
                                      <p:cBhvr>
                                        <p:cTn id="8" dur="750" fill="hold"/>
                                        <p:tgtEl>
                                          <p:spTgt spid="3"/>
                                        </p:tgtEl>
                                        <p:attrNameLst>
                                          <p:attrName>ppt_x</p:attrName>
                                        </p:attrNameLst>
                                      </p:cBhvr>
                                      <p:tavLst>
                                        <p:tav tm="0">
                                          <p:val>
                                            <p:strVal val="#ppt_x"/>
                                          </p:val>
                                        </p:tav>
                                        <p:tav tm="100000">
                                          <p:val>
                                            <p:strVal val="#ppt_x"/>
                                          </p:val>
                                        </p:tav>
                                      </p:tavLst>
                                    </p:anim>
                                    <p:anim calcmode="lin" valueType="num">
                                      <p:cBhvr>
                                        <p:cTn id="9" dur="7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0954" y="701383"/>
            <a:ext cx="8911687" cy="1280890"/>
          </a:xfrm>
        </p:spPr>
        <p:txBody>
          <a:bodyPr>
            <a:noAutofit/>
          </a:bodyPr>
          <a:lstStyle/>
          <a:p>
            <a:r>
              <a:rPr lang="en-US" sz="4400" u="sng" dirty="0" smtClean="0">
                <a:latin typeface="Times New Roman" panose="02020603050405020304" pitchFamily="18" charset="0"/>
                <a:cs typeface="Times New Roman" panose="02020603050405020304" pitchFamily="18" charset="0"/>
              </a:rPr>
              <a:t>EXAMPLES</a:t>
            </a:r>
            <a:endParaRPr lang="en-IN" sz="4400" u="sng"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2267241" y="2188336"/>
            <a:ext cx="8915400" cy="3777622"/>
          </a:xfrm>
        </p:spPr>
        <p:txBody>
          <a:bodyPr>
            <a:normAutofit/>
          </a:bodyPr>
          <a:lstStyle/>
          <a:p>
            <a:r>
              <a:rPr lang="en-US" sz="2000" dirty="0">
                <a:latin typeface="Bookman Old Style" panose="02050604050505020204" pitchFamily="18" charset="0"/>
              </a:rPr>
              <a:t>The opening of a new shopping </a:t>
            </a:r>
            <a:r>
              <a:rPr lang="en-US" sz="2000" dirty="0" smtClean="0">
                <a:latin typeface="Bookman Old Style" panose="02050604050505020204" pitchFamily="18" charset="0"/>
              </a:rPr>
              <a:t>complex</a:t>
            </a:r>
          </a:p>
          <a:p>
            <a:r>
              <a:rPr lang="en-US" sz="2000" dirty="0" smtClean="0">
                <a:latin typeface="Bookman Old Style" panose="02050604050505020204" pitchFamily="18" charset="0"/>
              </a:rPr>
              <a:t>The </a:t>
            </a:r>
            <a:r>
              <a:rPr lang="en-US" sz="2000" dirty="0">
                <a:latin typeface="Bookman Old Style" panose="02050604050505020204" pitchFamily="18" charset="0"/>
              </a:rPr>
              <a:t>building of a new </a:t>
            </a:r>
            <a:r>
              <a:rPr lang="en-US" sz="2000" dirty="0" smtClean="0">
                <a:latin typeface="Bookman Old Style" panose="02050604050505020204" pitchFamily="18" charset="0"/>
              </a:rPr>
              <a:t>airport</a:t>
            </a:r>
          </a:p>
          <a:p>
            <a:r>
              <a:rPr lang="en-US" sz="2000" dirty="0" smtClean="0">
                <a:latin typeface="Bookman Old Style" panose="02050604050505020204" pitchFamily="18" charset="0"/>
              </a:rPr>
              <a:t>Economics </a:t>
            </a:r>
            <a:r>
              <a:rPr lang="en-US" sz="2000" dirty="0">
                <a:latin typeface="Bookman Old Style" panose="02050604050505020204" pitchFamily="18" charset="0"/>
              </a:rPr>
              <a:t>depressions or </a:t>
            </a:r>
            <a:r>
              <a:rPr lang="en-US" sz="2000" dirty="0" smtClean="0">
                <a:latin typeface="Bookman Old Style" panose="02050604050505020204" pitchFamily="18" charset="0"/>
              </a:rPr>
              <a:t>recessions</a:t>
            </a:r>
          </a:p>
          <a:p>
            <a:r>
              <a:rPr lang="en-US" sz="2000" dirty="0" smtClean="0">
                <a:latin typeface="Bookman Old Style" panose="02050604050505020204" pitchFamily="18" charset="0"/>
              </a:rPr>
              <a:t>Major </a:t>
            </a:r>
            <a:r>
              <a:rPr lang="en-US" sz="2000" dirty="0">
                <a:latin typeface="Bookman Old Style" panose="02050604050505020204" pitchFamily="18" charset="0"/>
              </a:rPr>
              <a:t>sporting events, such as </a:t>
            </a:r>
            <a:r>
              <a:rPr lang="en-US" sz="2000" dirty="0" smtClean="0">
                <a:latin typeface="Bookman Old Style" panose="02050604050505020204" pitchFamily="18" charset="0"/>
              </a:rPr>
              <a:t>the Olympic Games</a:t>
            </a:r>
          </a:p>
          <a:p>
            <a:r>
              <a:rPr lang="en-US" sz="2000" dirty="0" smtClean="0">
                <a:latin typeface="Bookman Old Style" panose="02050604050505020204" pitchFamily="18" charset="0"/>
              </a:rPr>
              <a:t>Changes </a:t>
            </a:r>
            <a:r>
              <a:rPr lang="en-US" sz="2000" dirty="0">
                <a:latin typeface="Bookman Old Style" panose="02050604050505020204" pitchFamily="18" charset="0"/>
              </a:rPr>
              <a:t>in consumer spending (i.e. lack of confidence</a:t>
            </a:r>
            <a:r>
              <a:rPr lang="en-US" sz="2000" dirty="0" smtClean="0">
                <a:latin typeface="Bookman Old Style" panose="02050604050505020204" pitchFamily="18" charset="0"/>
              </a:rPr>
              <a:t>)</a:t>
            </a:r>
          </a:p>
          <a:p>
            <a:r>
              <a:rPr lang="en-US" sz="2000" dirty="0" smtClean="0">
                <a:latin typeface="Bookman Old Style" panose="02050604050505020204" pitchFamily="18" charset="0"/>
              </a:rPr>
              <a:t>Changes </a:t>
            </a:r>
            <a:r>
              <a:rPr lang="en-US" sz="2000" dirty="0">
                <a:latin typeface="Bookman Old Style" panose="02050604050505020204" pitchFamily="18" charset="0"/>
              </a:rPr>
              <a:t>in government </a:t>
            </a:r>
            <a:r>
              <a:rPr lang="en-US" sz="2000" dirty="0" smtClean="0">
                <a:latin typeface="Bookman Old Style" panose="02050604050505020204" pitchFamily="18" charset="0"/>
              </a:rPr>
              <a:t>monetary policy</a:t>
            </a:r>
            <a:endParaRPr lang="en-IN" sz="2000" dirty="0">
              <a:latin typeface="Bookman Old Style" panose="02050604050505020204" pitchFamily="18" charset="0"/>
            </a:endParaRPr>
          </a:p>
        </p:txBody>
      </p:sp>
    </p:spTree>
    <p:extLst>
      <p:ext uri="{BB962C8B-B14F-4D97-AF65-F5344CB8AC3E}">
        <p14:creationId xmlns:p14="http://schemas.microsoft.com/office/powerpoint/2010/main" val="1362608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750"/>
                                        <p:tgtEl>
                                          <p:spTgt spid="3"/>
                                        </p:tgtEl>
                                      </p:cBhvr>
                                    </p:animEffect>
                                    <p:anim calcmode="lin" valueType="num">
                                      <p:cBhvr>
                                        <p:cTn id="8" dur="750" fill="hold"/>
                                        <p:tgtEl>
                                          <p:spTgt spid="3"/>
                                        </p:tgtEl>
                                        <p:attrNameLst>
                                          <p:attrName>ppt_x</p:attrName>
                                        </p:attrNameLst>
                                      </p:cBhvr>
                                      <p:tavLst>
                                        <p:tav tm="0">
                                          <p:val>
                                            <p:strVal val="#ppt_x"/>
                                          </p:val>
                                        </p:tav>
                                        <p:tav tm="100000">
                                          <p:val>
                                            <p:strVal val="#ppt_x"/>
                                          </p:val>
                                        </p:tav>
                                      </p:tavLst>
                                    </p:anim>
                                    <p:anim calcmode="lin" valueType="num">
                                      <p:cBhvr>
                                        <p:cTn id="9" dur="7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61860" y="418048"/>
            <a:ext cx="8911687" cy="1280890"/>
          </a:xfrm>
        </p:spPr>
        <p:txBody>
          <a:bodyPr>
            <a:normAutofit/>
          </a:bodyPr>
          <a:lstStyle/>
          <a:p>
            <a:r>
              <a:rPr lang="en-IN" sz="4400" u="sng" dirty="0" smtClean="0">
                <a:latin typeface="Times New Roman" panose="02020603050405020304" pitchFamily="18" charset="0"/>
                <a:cs typeface="Times New Roman" panose="02020603050405020304" pitchFamily="18" charset="0"/>
              </a:rPr>
              <a:t>IRREGULAR</a:t>
            </a:r>
            <a:r>
              <a:rPr lang="en-IN" sz="4400" dirty="0" smtClean="0">
                <a:latin typeface="Times New Roman" panose="02020603050405020304" pitchFamily="18" charset="0"/>
                <a:cs typeface="Times New Roman" panose="02020603050405020304" pitchFamily="18" charset="0"/>
              </a:rPr>
              <a:t> </a:t>
            </a:r>
            <a:r>
              <a:rPr lang="en-IN" sz="4400" u="sng" dirty="0" smtClean="0">
                <a:latin typeface="Times New Roman" panose="02020603050405020304" pitchFamily="18" charset="0"/>
                <a:cs typeface="Times New Roman" panose="02020603050405020304" pitchFamily="18" charset="0"/>
              </a:rPr>
              <a:t>VARIATION</a:t>
            </a:r>
            <a:endParaRPr lang="en-IN" sz="4400" u="sng"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958147" y="1698938"/>
            <a:ext cx="8915400" cy="3777622"/>
          </a:xfrm>
        </p:spPr>
        <p:txBody>
          <a:bodyPr>
            <a:normAutofit/>
          </a:bodyPr>
          <a:lstStyle/>
          <a:p>
            <a:r>
              <a:rPr lang="en-US" sz="2000" dirty="0">
                <a:latin typeface="Bookman Old Style" panose="02050604050505020204" pitchFamily="18" charset="0"/>
              </a:rPr>
              <a:t>Irregular variation in the time series occurs varying (usually short) periods. It follows no regular pattern and is by nature unpredictable. It usually occurs randomly and may be linked to events that also occur randomly</a:t>
            </a:r>
            <a:r>
              <a:rPr lang="en-US" sz="2000" dirty="0" smtClean="0">
                <a:latin typeface="Bookman Old Style" panose="02050604050505020204" pitchFamily="18" charset="0"/>
              </a:rPr>
              <a:t>.</a:t>
            </a:r>
          </a:p>
          <a:p>
            <a:r>
              <a:rPr lang="en-US" sz="2000" dirty="0" smtClean="0">
                <a:latin typeface="Bookman Old Style" panose="02050604050505020204" pitchFamily="18" charset="0"/>
              </a:rPr>
              <a:t>It </a:t>
            </a:r>
            <a:r>
              <a:rPr lang="en-US" sz="2000" dirty="0">
                <a:latin typeface="Bookman Old Style" panose="02050604050505020204" pitchFamily="18" charset="0"/>
              </a:rPr>
              <a:t>cannot be explained mathematically. In general, if the variation in a time series cannot be accounted for by secular trend, or by seasonal or cyclical variation, then it is usually attributed to irregular variation.</a:t>
            </a:r>
            <a:endParaRPr lang="en-IN" sz="2000" dirty="0">
              <a:latin typeface="Bookman Old Style" panose="02050604050505020204" pitchFamily="18" charset="0"/>
            </a:endParaRPr>
          </a:p>
        </p:txBody>
      </p:sp>
    </p:spTree>
    <p:extLst>
      <p:ext uri="{BB962C8B-B14F-4D97-AF65-F5344CB8AC3E}">
        <p14:creationId xmlns:p14="http://schemas.microsoft.com/office/powerpoint/2010/main" val="3377437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750"/>
                                        <p:tgtEl>
                                          <p:spTgt spid="3"/>
                                        </p:tgtEl>
                                      </p:cBhvr>
                                    </p:animEffect>
                                    <p:anim calcmode="lin" valueType="num">
                                      <p:cBhvr>
                                        <p:cTn id="8" dur="750" fill="hold"/>
                                        <p:tgtEl>
                                          <p:spTgt spid="3"/>
                                        </p:tgtEl>
                                        <p:attrNameLst>
                                          <p:attrName>ppt_x</p:attrName>
                                        </p:attrNameLst>
                                      </p:cBhvr>
                                      <p:tavLst>
                                        <p:tav tm="0">
                                          <p:val>
                                            <p:strVal val="#ppt_x"/>
                                          </p:val>
                                        </p:tav>
                                        <p:tav tm="100000">
                                          <p:val>
                                            <p:strVal val="#ppt_x"/>
                                          </p:val>
                                        </p:tav>
                                      </p:tavLst>
                                    </p:anim>
                                    <p:anim calcmode="lin" valueType="num">
                                      <p:cBhvr>
                                        <p:cTn id="9" dur="7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904" y="617133"/>
            <a:ext cx="8911687" cy="1280890"/>
          </a:xfrm>
        </p:spPr>
        <p:txBody>
          <a:bodyPr>
            <a:normAutofit/>
          </a:bodyPr>
          <a:lstStyle/>
          <a:p>
            <a:r>
              <a:rPr lang="en-US" sz="4400" u="sng" dirty="0" smtClean="0">
                <a:latin typeface="Times New Roman" panose="02020603050405020304" pitchFamily="18" charset="0"/>
                <a:cs typeface="Times New Roman" panose="02020603050405020304" pitchFamily="18" charset="0"/>
              </a:rPr>
              <a:t>EXAMPLES</a:t>
            </a:r>
            <a:endParaRPr lang="en-IN" sz="4400" u="sng"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2143904" y="2049128"/>
            <a:ext cx="8915400" cy="3777622"/>
          </a:xfrm>
        </p:spPr>
        <p:txBody>
          <a:bodyPr>
            <a:normAutofit/>
          </a:bodyPr>
          <a:lstStyle/>
          <a:p>
            <a:r>
              <a:rPr lang="en-US" sz="2000" dirty="0">
                <a:latin typeface="Bookman Old Style" panose="02050604050505020204" pitchFamily="18" charset="0"/>
              </a:rPr>
              <a:t>Natural </a:t>
            </a:r>
            <a:r>
              <a:rPr lang="en-US" sz="2000" dirty="0" smtClean="0">
                <a:latin typeface="Bookman Old Style" panose="02050604050505020204" pitchFamily="18" charset="0"/>
              </a:rPr>
              <a:t>disasters</a:t>
            </a:r>
          </a:p>
          <a:p>
            <a:r>
              <a:rPr lang="en-US" sz="2000" dirty="0" smtClean="0">
                <a:latin typeface="Bookman Old Style" panose="02050604050505020204" pitchFamily="18" charset="0"/>
              </a:rPr>
              <a:t>Sudden </a:t>
            </a:r>
            <a:r>
              <a:rPr lang="en-US" sz="2000" dirty="0">
                <a:latin typeface="Bookman Old Style" panose="02050604050505020204" pitchFamily="18" charset="0"/>
              </a:rPr>
              <a:t>shifts in government </a:t>
            </a:r>
            <a:r>
              <a:rPr lang="en-US" sz="2000" dirty="0" smtClean="0">
                <a:latin typeface="Bookman Old Style" panose="02050604050505020204" pitchFamily="18" charset="0"/>
              </a:rPr>
              <a:t>policy</a:t>
            </a:r>
          </a:p>
          <a:p>
            <a:r>
              <a:rPr lang="en-US" sz="2000" dirty="0">
                <a:latin typeface="Bookman Old Style" panose="02050604050505020204" pitchFamily="18" charset="0"/>
              </a:rPr>
              <a:t>A government calling an unexpected election </a:t>
            </a:r>
            <a:endParaRPr lang="en-US" sz="2000" dirty="0" smtClean="0">
              <a:latin typeface="Bookman Old Style" panose="02050604050505020204" pitchFamily="18" charset="0"/>
            </a:endParaRPr>
          </a:p>
          <a:p>
            <a:r>
              <a:rPr lang="en-US" sz="2000" dirty="0" smtClean="0">
                <a:latin typeface="Bookman Old Style" panose="02050604050505020204" pitchFamily="18" charset="0"/>
              </a:rPr>
              <a:t>Dramatic </a:t>
            </a:r>
            <a:r>
              <a:rPr lang="en-US" sz="2000" dirty="0">
                <a:latin typeface="Bookman Old Style" panose="02050604050505020204" pitchFamily="18" charset="0"/>
              </a:rPr>
              <a:t>changes to the stock market </a:t>
            </a:r>
            <a:endParaRPr lang="en-US" sz="2000" dirty="0" smtClean="0">
              <a:latin typeface="Bookman Old Style" panose="02050604050505020204" pitchFamily="18" charset="0"/>
            </a:endParaRPr>
          </a:p>
          <a:p>
            <a:r>
              <a:rPr lang="en-US" sz="2000" dirty="0">
                <a:latin typeface="Bookman Old Style" panose="02050604050505020204" pitchFamily="18" charset="0"/>
              </a:rPr>
              <a:t>Sudden Changes in interest rates</a:t>
            </a:r>
            <a:endParaRPr lang="en-IN" sz="2000" dirty="0">
              <a:latin typeface="Bookman Old Style" panose="02050604050505020204" pitchFamily="18" charset="0"/>
            </a:endParaRPr>
          </a:p>
          <a:p>
            <a:r>
              <a:rPr lang="en-US" sz="2000" dirty="0" smtClean="0">
                <a:latin typeface="Bookman Old Style" panose="02050604050505020204" pitchFamily="18" charset="0"/>
              </a:rPr>
              <a:t>The </a:t>
            </a:r>
            <a:r>
              <a:rPr lang="en-US" sz="2000" dirty="0">
                <a:latin typeface="Bookman Old Style" panose="02050604050505020204" pitchFamily="18" charset="0"/>
              </a:rPr>
              <a:t>effect of war in the Middle East </a:t>
            </a:r>
            <a:r>
              <a:rPr lang="en-US" sz="2000" dirty="0" smtClean="0">
                <a:latin typeface="Bookman Old Style" panose="02050604050505020204" pitchFamily="18" charset="0"/>
              </a:rPr>
              <a:t>on petrol </a:t>
            </a:r>
            <a:r>
              <a:rPr lang="en-US" sz="2000" dirty="0">
                <a:latin typeface="Bookman Old Style" panose="02050604050505020204" pitchFamily="18" charset="0"/>
              </a:rPr>
              <a:t>prices around the </a:t>
            </a:r>
            <a:r>
              <a:rPr lang="en-US" sz="2000" dirty="0" smtClean="0">
                <a:latin typeface="Bookman Old Style" panose="02050604050505020204" pitchFamily="18" charset="0"/>
              </a:rPr>
              <a:t>world</a:t>
            </a:r>
          </a:p>
        </p:txBody>
      </p:sp>
      <p:pic>
        <p:nvPicPr>
          <p:cNvPr id="4" name="Picture 3"/>
          <p:cNvPicPr>
            <a:picLocks noChangeAspect="1"/>
          </p:cNvPicPr>
          <p:nvPr/>
        </p:nvPicPr>
        <p:blipFill>
          <a:blip r:embed="rId2"/>
          <a:stretch>
            <a:fillRect/>
          </a:stretch>
        </p:blipFill>
        <p:spPr>
          <a:xfrm>
            <a:off x="7835162" y="246015"/>
            <a:ext cx="4125018" cy="2023127"/>
          </a:xfrm>
          <a:prstGeom prst="rect">
            <a:avLst/>
          </a:prstGeom>
        </p:spPr>
      </p:pic>
    </p:spTree>
    <p:extLst>
      <p:ext uri="{BB962C8B-B14F-4D97-AF65-F5344CB8AC3E}">
        <p14:creationId xmlns:p14="http://schemas.microsoft.com/office/powerpoint/2010/main" val="3746878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750"/>
                                        <p:tgtEl>
                                          <p:spTgt spid="3"/>
                                        </p:tgtEl>
                                      </p:cBhvr>
                                    </p:animEffect>
                                    <p:anim calcmode="lin" valueType="num">
                                      <p:cBhvr>
                                        <p:cTn id="8" dur="750" fill="hold"/>
                                        <p:tgtEl>
                                          <p:spTgt spid="3"/>
                                        </p:tgtEl>
                                        <p:attrNameLst>
                                          <p:attrName>ppt_x</p:attrName>
                                        </p:attrNameLst>
                                      </p:cBhvr>
                                      <p:tavLst>
                                        <p:tav tm="0">
                                          <p:val>
                                            <p:strVal val="#ppt_x"/>
                                          </p:val>
                                        </p:tav>
                                        <p:tav tm="100000">
                                          <p:val>
                                            <p:strVal val="#ppt_x"/>
                                          </p:val>
                                        </p:tav>
                                      </p:tavLst>
                                    </p:anim>
                                    <p:anim calcmode="lin" valueType="num">
                                      <p:cBhvr>
                                        <p:cTn id="9" dur="7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6632" y="289259"/>
            <a:ext cx="9848068" cy="1024386"/>
          </a:xfrm>
        </p:spPr>
        <p:txBody>
          <a:bodyPr>
            <a:noAutofit/>
          </a:bodyPr>
          <a:lstStyle/>
          <a:p>
            <a:r>
              <a:rPr lang="en-IN" u="sng" dirty="0">
                <a:latin typeface="Times New Roman" panose="02020603050405020304" pitchFamily="18" charset="0"/>
                <a:cs typeface="Times New Roman" panose="02020603050405020304" pitchFamily="18" charset="0"/>
              </a:rPr>
              <a:t>MATHEMATICAL</a:t>
            </a:r>
            <a:r>
              <a:rPr lang="en-IN" dirty="0">
                <a:latin typeface="Times New Roman" panose="02020603050405020304" pitchFamily="18" charset="0"/>
                <a:cs typeface="Times New Roman" panose="02020603050405020304" pitchFamily="18" charset="0"/>
              </a:rPr>
              <a:t> </a:t>
            </a:r>
            <a:r>
              <a:rPr lang="en-IN" u="sng" dirty="0">
                <a:latin typeface="Times New Roman" panose="02020603050405020304" pitchFamily="18" charset="0"/>
                <a:cs typeface="Times New Roman" panose="02020603050405020304" pitchFamily="18" charset="0"/>
              </a:rPr>
              <a:t>MODELS</a:t>
            </a:r>
            <a:r>
              <a:rPr lang="en-IN" dirty="0">
                <a:latin typeface="Times New Roman" panose="02020603050405020304" pitchFamily="18" charset="0"/>
                <a:cs typeface="Times New Roman" panose="02020603050405020304" pitchFamily="18" charset="0"/>
              </a:rPr>
              <a:t> </a:t>
            </a:r>
            <a:r>
              <a:rPr lang="en-IN" u="sng" dirty="0">
                <a:latin typeface="Times New Roman" panose="02020603050405020304" pitchFamily="18" charset="0"/>
                <a:cs typeface="Times New Roman" panose="02020603050405020304" pitchFamily="18" charset="0"/>
              </a:rPr>
              <a:t>OF</a:t>
            </a:r>
            <a:r>
              <a:rPr lang="en-IN" dirty="0">
                <a:latin typeface="Times New Roman" panose="02020603050405020304" pitchFamily="18" charset="0"/>
                <a:cs typeface="Times New Roman" panose="02020603050405020304" pitchFamily="18" charset="0"/>
              </a:rPr>
              <a:t> </a:t>
            </a:r>
            <a:r>
              <a:rPr lang="en-IN" u="sng" dirty="0" smtClean="0">
                <a:latin typeface="Times New Roman" panose="02020603050405020304" pitchFamily="18" charset="0"/>
                <a:cs typeface="Times New Roman" panose="02020603050405020304" pitchFamily="18" charset="0"/>
              </a:rPr>
              <a:t>TIME</a:t>
            </a:r>
            <a:r>
              <a:rPr lang="en-IN" dirty="0" smtClean="0">
                <a:latin typeface="Times New Roman" panose="02020603050405020304" pitchFamily="18" charset="0"/>
                <a:cs typeface="Times New Roman" panose="02020603050405020304" pitchFamily="18" charset="0"/>
              </a:rPr>
              <a:t> </a:t>
            </a:r>
            <a:r>
              <a:rPr lang="en-IN" u="sng" dirty="0" smtClean="0">
                <a:latin typeface="Times New Roman" panose="02020603050405020304" pitchFamily="18" charset="0"/>
                <a:cs typeface="Times New Roman" panose="02020603050405020304" pitchFamily="18" charset="0"/>
              </a:rPr>
              <a:t>SERIES</a:t>
            </a:r>
            <a:endParaRPr lang="en-IN" u="sng"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half" idx="1"/>
          </p:nvPr>
        </p:nvSpPr>
        <p:spPr>
          <a:xfrm>
            <a:off x="1906632" y="1558344"/>
            <a:ext cx="4313864" cy="4790941"/>
          </a:xfrm>
        </p:spPr>
        <p:txBody>
          <a:bodyPr>
            <a:normAutofit/>
          </a:bodyPr>
          <a:lstStyle/>
          <a:p>
            <a:pPr marL="0" indent="0">
              <a:buNone/>
            </a:pPr>
            <a:r>
              <a:rPr lang="en-US" sz="2000" b="1" dirty="0" smtClean="0">
                <a:latin typeface="Bookman Old Style" panose="02050604050505020204" pitchFamily="18" charset="0"/>
              </a:rPr>
              <a:t>Additive Model:</a:t>
            </a:r>
          </a:p>
          <a:p>
            <a:r>
              <a:rPr lang="en-US" sz="2000" dirty="0" smtClean="0">
                <a:latin typeface="Bookman Old Style" panose="02050604050505020204" pitchFamily="18" charset="0"/>
              </a:rPr>
              <a:t>We </a:t>
            </a:r>
            <a:r>
              <a:rPr lang="en-US" sz="2000" dirty="0">
                <a:latin typeface="Bookman Old Style" panose="02050604050505020204" pitchFamily="18" charset="0"/>
              </a:rPr>
              <a:t>assume that the data is the sum of the time series components</a:t>
            </a:r>
            <a:r>
              <a:rPr lang="en-US" sz="2000" dirty="0" smtClean="0">
                <a:latin typeface="Bookman Old Style" panose="02050604050505020204" pitchFamily="18" charset="0"/>
              </a:rPr>
              <a:t>.</a:t>
            </a:r>
          </a:p>
          <a:p>
            <a:pPr marL="0" indent="0">
              <a:buNone/>
            </a:pPr>
            <a:r>
              <a:rPr lang="en-US" sz="2000" dirty="0" smtClean="0">
                <a:latin typeface="Bookman Old Style" panose="02050604050505020204" pitchFamily="18" charset="0"/>
              </a:rPr>
              <a:t>		</a:t>
            </a:r>
            <a:r>
              <a:rPr lang="en-US" sz="2000" i="1" dirty="0" err="1" smtClean="0">
                <a:latin typeface="Bookman Old Style" panose="02050604050505020204" pitchFamily="18" charset="0"/>
              </a:rPr>
              <a:t>Y</a:t>
            </a:r>
            <a:r>
              <a:rPr lang="en-US" sz="2000" i="1" baseline="-25000" dirty="0" err="1" smtClean="0">
                <a:latin typeface="Bookman Old Style" panose="02050604050505020204" pitchFamily="18" charset="0"/>
              </a:rPr>
              <a:t>t</a:t>
            </a:r>
            <a:r>
              <a:rPr lang="en-US" sz="2000" i="1" dirty="0" smtClean="0">
                <a:latin typeface="Bookman Old Style" panose="02050604050505020204" pitchFamily="18" charset="0"/>
              </a:rPr>
              <a:t> = T</a:t>
            </a:r>
            <a:r>
              <a:rPr lang="en-US" sz="2000" i="1" baseline="-25000" dirty="0">
                <a:latin typeface="Bookman Old Style" panose="02050604050505020204" pitchFamily="18" charset="0"/>
              </a:rPr>
              <a:t>t</a:t>
            </a:r>
            <a:r>
              <a:rPr lang="en-US" sz="2000" i="1" dirty="0" smtClean="0">
                <a:latin typeface="Bookman Old Style" panose="02050604050505020204" pitchFamily="18" charset="0"/>
              </a:rPr>
              <a:t> + S</a:t>
            </a:r>
            <a:r>
              <a:rPr lang="en-US" sz="2000" i="1" baseline="-25000" dirty="0">
                <a:latin typeface="Bookman Old Style" panose="02050604050505020204" pitchFamily="18" charset="0"/>
              </a:rPr>
              <a:t>t</a:t>
            </a:r>
            <a:r>
              <a:rPr lang="en-US" sz="2000" i="1" dirty="0" smtClean="0">
                <a:latin typeface="Bookman Old Style" panose="02050604050505020204" pitchFamily="18" charset="0"/>
              </a:rPr>
              <a:t> + C</a:t>
            </a:r>
            <a:r>
              <a:rPr lang="en-US" sz="2000" i="1" baseline="-25000" dirty="0">
                <a:latin typeface="Bookman Old Style" panose="02050604050505020204" pitchFamily="18" charset="0"/>
              </a:rPr>
              <a:t>t</a:t>
            </a:r>
            <a:r>
              <a:rPr lang="en-US" sz="2000" i="1" dirty="0" smtClean="0">
                <a:latin typeface="Bookman Old Style" panose="02050604050505020204" pitchFamily="18" charset="0"/>
              </a:rPr>
              <a:t> + I</a:t>
            </a:r>
            <a:r>
              <a:rPr lang="en-US" sz="2000" i="1" baseline="-25000" dirty="0" smtClean="0">
                <a:latin typeface="Bookman Old Style" panose="02050604050505020204" pitchFamily="18" charset="0"/>
              </a:rPr>
              <a:t>t</a:t>
            </a:r>
            <a:r>
              <a:rPr lang="en-US" sz="2000" i="1" dirty="0" smtClean="0">
                <a:latin typeface="Bookman Old Style" panose="02050604050505020204" pitchFamily="18" charset="0"/>
              </a:rPr>
              <a:t> </a:t>
            </a:r>
          </a:p>
          <a:p>
            <a:r>
              <a:rPr lang="en-US" sz="2000" dirty="0" smtClean="0">
                <a:latin typeface="Bookman Old Style" panose="02050604050505020204" pitchFamily="18" charset="0"/>
              </a:rPr>
              <a:t>This </a:t>
            </a:r>
            <a:r>
              <a:rPr lang="en-US" sz="2000" dirty="0">
                <a:latin typeface="Bookman Old Style" panose="02050604050505020204" pitchFamily="18" charset="0"/>
              </a:rPr>
              <a:t>model assumes that all four components of the time series act independently of each other</a:t>
            </a:r>
            <a:r>
              <a:rPr lang="en-US" sz="2000" dirty="0" smtClean="0">
                <a:latin typeface="Bookman Old Style" panose="02050604050505020204" pitchFamily="18" charset="0"/>
              </a:rPr>
              <a:t>.</a:t>
            </a:r>
          </a:p>
          <a:p>
            <a:r>
              <a:rPr lang="en-US" sz="2000" dirty="0" smtClean="0">
                <a:latin typeface="Bookman Old Style" panose="02050604050505020204" pitchFamily="18" charset="0"/>
              </a:rPr>
              <a:t>It is suggested to use when the variability are the same throughout the length of the series.</a:t>
            </a:r>
            <a:endParaRPr lang="en-IN" sz="2000" dirty="0">
              <a:latin typeface="Bookman Old Style" panose="02050604050505020204" pitchFamily="18" charset="0"/>
            </a:endParaRPr>
          </a:p>
        </p:txBody>
      </p:sp>
      <p:sp>
        <p:nvSpPr>
          <p:cNvPr id="4" name="Content Placeholder 3"/>
          <p:cNvSpPr>
            <a:spLocks noGrp="1"/>
          </p:cNvSpPr>
          <p:nvPr>
            <p:ph sz="half" idx="2"/>
          </p:nvPr>
        </p:nvSpPr>
        <p:spPr>
          <a:xfrm>
            <a:off x="7019544" y="1558344"/>
            <a:ext cx="4313864" cy="4816698"/>
          </a:xfrm>
        </p:spPr>
        <p:txBody>
          <a:bodyPr>
            <a:noAutofit/>
          </a:bodyPr>
          <a:lstStyle/>
          <a:p>
            <a:pPr marL="0" indent="0">
              <a:buNone/>
            </a:pPr>
            <a:r>
              <a:rPr lang="en-US" sz="2000" b="1" dirty="0">
                <a:latin typeface="Bookman Old Style" panose="02050604050505020204" pitchFamily="18" charset="0"/>
              </a:rPr>
              <a:t>Multiplicative mode</a:t>
            </a:r>
            <a:r>
              <a:rPr lang="en-US" sz="2000" b="1" dirty="0" smtClean="0">
                <a:latin typeface="Bookman Old Style" panose="02050604050505020204" pitchFamily="18" charset="0"/>
              </a:rPr>
              <a:t>:</a:t>
            </a:r>
          </a:p>
          <a:p>
            <a:r>
              <a:rPr lang="en-US" sz="2000" dirty="0" smtClean="0">
                <a:latin typeface="Bookman Old Style" panose="02050604050505020204" pitchFamily="18" charset="0"/>
              </a:rPr>
              <a:t>We </a:t>
            </a:r>
            <a:r>
              <a:rPr lang="en-US" sz="2000" dirty="0">
                <a:latin typeface="Bookman Old Style" panose="02050604050505020204" pitchFamily="18" charset="0"/>
              </a:rPr>
              <a:t>assume that the data is the product of the various components</a:t>
            </a:r>
            <a:r>
              <a:rPr lang="en-US" sz="2000" dirty="0" smtClean="0">
                <a:latin typeface="Bookman Old Style" panose="02050604050505020204" pitchFamily="18" charset="0"/>
              </a:rPr>
              <a:t>.</a:t>
            </a:r>
          </a:p>
          <a:p>
            <a:pPr marL="0" indent="0">
              <a:buNone/>
            </a:pPr>
            <a:r>
              <a:rPr lang="en-US" sz="2000" dirty="0">
                <a:latin typeface="Bookman Old Style" panose="02050604050505020204" pitchFamily="18" charset="0"/>
              </a:rPr>
              <a:t>	</a:t>
            </a:r>
            <a:r>
              <a:rPr lang="en-US" sz="2000" dirty="0" smtClean="0">
                <a:latin typeface="Bookman Old Style" panose="02050604050505020204" pitchFamily="18" charset="0"/>
              </a:rPr>
              <a:t>	</a:t>
            </a:r>
            <a:r>
              <a:rPr lang="en-US" sz="2000" i="1" dirty="0" err="1" smtClean="0">
                <a:latin typeface="Bookman Old Style" panose="02050604050505020204" pitchFamily="18" charset="0"/>
              </a:rPr>
              <a:t>Y</a:t>
            </a:r>
            <a:r>
              <a:rPr lang="en-US" sz="2000" i="1" baseline="-25000" dirty="0" err="1" smtClean="0">
                <a:latin typeface="Bookman Old Style" panose="02050604050505020204" pitchFamily="18" charset="0"/>
              </a:rPr>
              <a:t>t</a:t>
            </a:r>
            <a:r>
              <a:rPr lang="en-US" sz="2000" i="1" dirty="0" smtClean="0">
                <a:latin typeface="Bookman Old Style" panose="02050604050505020204" pitchFamily="18" charset="0"/>
              </a:rPr>
              <a:t> = T</a:t>
            </a:r>
            <a:r>
              <a:rPr lang="en-US" sz="2000" i="1" baseline="-25000" dirty="0">
                <a:latin typeface="Bookman Old Style" panose="02050604050505020204" pitchFamily="18" charset="0"/>
              </a:rPr>
              <a:t>t</a:t>
            </a:r>
            <a:r>
              <a:rPr lang="en-US" sz="2000" i="1" dirty="0" smtClean="0">
                <a:latin typeface="Bookman Old Style" panose="02050604050505020204" pitchFamily="18" charset="0"/>
              </a:rPr>
              <a:t> </a:t>
            </a:r>
            <a:r>
              <a:rPr lang="en-US" sz="2000" dirty="0" smtClean="0">
                <a:latin typeface="Bookman Old Style" panose="02050604050505020204" pitchFamily="18" charset="0"/>
              </a:rPr>
              <a:t>x </a:t>
            </a:r>
            <a:r>
              <a:rPr lang="en-US" sz="2000" i="1" dirty="0" smtClean="0">
                <a:latin typeface="Bookman Old Style" panose="02050604050505020204" pitchFamily="18" charset="0"/>
              </a:rPr>
              <a:t>S</a:t>
            </a:r>
            <a:r>
              <a:rPr lang="en-US" sz="2000" i="1" baseline="-25000" dirty="0">
                <a:latin typeface="Bookman Old Style" panose="02050604050505020204" pitchFamily="18" charset="0"/>
              </a:rPr>
              <a:t>t</a:t>
            </a:r>
            <a:r>
              <a:rPr lang="en-US" sz="2000" i="1" dirty="0" smtClean="0">
                <a:latin typeface="Bookman Old Style" panose="02050604050505020204" pitchFamily="18" charset="0"/>
              </a:rPr>
              <a:t> </a:t>
            </a:r>
            <a:r>
              <a:rPr lang="en-US" sz="2000" dirty="0" smtClean="0">
                <a:latin typeface="Bookman Old Style" panose="02050604050505020204" pitchFamily="18" charset="0"/>
              </a:rPr>
              <a:t>x</a:t>
            </a:r>
            <a:r>
              <a:rPr lang="en-US" sz="2000" i="1" dirty="0" smtClean="0">
                <a:latin typeface="Bookman Old Style" panose="02050604050505020204" pitchFamily="18" charset="0"/>
              </a:rPr>
              <a:t> C</a:t>
            </a:r>
            <a:r>
              <a:rPr lang="en-US" sz="2000" i="1" baseline="-25000" dirty="0">
                <a:latin typeface="Bookman Old Style" panose="02050604050505020204" pitchFamily="18" charset="0"/>
              </a:rPr>
              <a:t>t</a:t>
            </a:r>
            <a:r>
              <a:rPr lang="en-US" sz="2000" i="1" dirty="0" smtClean="0">
                <a:latin typeface="Bookman Old Style" panose="02050604050505020204" pitchFamily="18" charset="0"/>
              </a:rPr>
              <a:t> </a:t>
            </a:r>
            <a:r>
              <a:rPr lang="en-US" sz="2000" dirty="0" smtClean="0">
                <a:latin typeface="Bookman Old Style" panose="02050604050505020204" pitchFamily="18" charset="0"/>
              </a:rPr>
              <a:t>x</a:t>
            </a:r>
            <a:r>
              <a:rPr lang="en-US" sz="2000" i="1" dirty="0" smtClean="0">
                <a:latin typeface="Bookman Old Style" panose="02050604050505020204" pitchFamily="18" charset="0"/>
              </a:rPr>
              <a:t> I</a:t>
            </a:r>
            <a:r>
              <a:rPr lang="en-US" sz="2000" i="1" baseline="-25000" dirty="0">
                <a:latin typeface="Bookman Old Style" panose="02050604050505020204" pitchFamily="18" charset="0"/>
              </a:rPr>
              <a:t>t</a:t>
            </a:r>
            <a:endParaRPr lang="en-US" sz="2000" i="1" dirty="0" smtClean="0">
              <a:latin typeface="Bookman Old Style" panose="02050604050505020204" pitchFamily="18" charset="0"/>
            </a:endParaRPr>
          </a:p>
          <a:p>
            <a:r>
              <a:rPr lang="en-US" sz="2000" dirty="0" smtClean="0">
                <a:latin typeface="Bookman Old Style" panose="02050604050505020204" pitchFamily="18" charset="0"/>
              </a:rPr>
              <a:t>The </a:t>
            </a:r>
            <a:r>
              <a:rPr lang="en-US" sz="2000" dirty="0">
                <a:latin typeface="Bookman Old Style" panose="02050604050505020204" pitchFamily="18" charset="0"/>
              </a:rPr>
              <a:t>multiplicative model assumes that the various components in a time series operate proportionately to each other</a:t>
            </a:r>
            <a:r>
              <a:rPr lang="en-US" sz="2000" dirty="0" smtClean="0">
                <a:latin typeface="Bookman Old Style" panose="02050604050505020204" pitchFamily="18" charset="0"/>
              </a:rPr>
              <a:t>.</a:t>
            </a:r>
          </a:p>
          <a:p>
            <a:r>
              <a:rPr lang="en-US" sz="2000" dirty="0">
                <a:latin typeface="Bookman Old Style" panose="02050604050505020204" pitchFamily="18" charset="0"/>
              </a:rPr>
              <a:t>It is suggested to use when the variability are </a:t>
            </a:r>
            <a:r>
              <a:rPr lang="en-US" sz="2000" dirty="0" smtClean="0">
                <a:latin typeface="Bookman Old Style" panose="02050604050505020204" pitchFamily="18" charset="0"/>
              </a:rPr>
              <a:t>the increasing throughout </a:t>
            </a:r>
            <a:r>
              <a:rPr lang="en-US" sz="2000" dirty="0">
                <a:latin typeface="Bookman Old Style" panose="02050604050505020204" pitchFamily="18" charset="0"/>
              </a:rPr>
              <a:t>the length of the series.</a:t>
            </a:r>
            <a:endParaRPr lang="en-IN" sz="2000" dirty="0">
              <a:latin typeface="Bookman Old Style" panose="02050604050505020204" pitchFamily="18" charset="0"/>
            </a:endParaRPr>
          </a:p>
          <a:p>
            <a:endParaRPr lang="en-IN" sz="2000" dirty="0">
              <a:latin typeface="Bookman Old Style" panose="02050604050505020204" pitchFamily="18" charset="0"/>
            </a:endParaRPr>
          </a:p>
        </p:txBody>
      </p:sp>
    </p:spTree>
    <p:extLst>
      <p:ext uri="{BB962C8B-B14F-4D97-AF65-F5344CB8AC3E}">
        <p14:creationId xmlns:p14="http://schemas.microsoft.com/office/powerpoint/2010/main" val="3138535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 y="1"/>
            <a:ext cx="12192000" cy="6858000"/>
          </a:xfrm>
          <a:prstGeom prst="rect">
            <a:avLst/>
          </a:prstGeom>
        </p:spPr>
      </p:pic>
      <p:sp>
        <p:nvSpPr>
          <p:cNvPr id="3" name="TextBox 2"/>
          <p:cNvSpPr txBox="1"/>
          <p:nvPr/>
        </p:nvSpPr>
        <p:spPr>
          <a:xfrm>
            <a:off x="-1" y="6372758"/>
            <a:ext cx="12192001" cy="523220"/>
          </a:xfrm>
          <a:prstGeom prst="rect">
            <a:avLst/>
          </a:prstGeom>
          <a:solidFill>
            <a:srgbClr val="0070C0"/>
          </a:solidFill>
        </p:spPr>
        <p:txBody>
          <a:bodyPr wrap="square" rtlCol="0">
            <a:spAutoFit/>
          </a:bodyPr>
          <a:lstStyle/>
          <a:p>
            <a:endParaRPr lang="en-IN" sz="2800" dirty="0"/>
          </a:p>
        </p:txBody>
      </p:sp>
    </p:spTree>
    <p:extLst>
      <p:ext uri="{BB962C8B-B14F-4D97-AF65-F5344CB8AC3E}">
        <p14:creationId xmlns:p14="http://schemas.microsoft.com/office/powerpoint/2010/main" val="332602954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19438" y="508200"/>
            <a:ext cx="8911687" cy="1063022"/>
          </a:xfrm>
        </p:spPr>
        <p:txBody>
          <a:bodyPr>
            <a:normAutofit/>
          </a:bodyPr>
          <a:lstStyle/>
          <a:p>
            <a:r>
              <a:rPr lang="en-US" sz="4400" u="sng" dirty="0" smtClean="0">
                <a:latin typeface="Times New Roman" panose="02020603050405020304" pitchFamily="18" charset="0"/>
                <a:cs typeface="Times New Roman" panose="02020603050405020304" pitchFamily="18" charset="0"/>
              </a:rPr>
              <a:t>INTRODUCTION</a:t>
            </a:r>
            <a:endParaRPr lang="en-IN" sz="4400" u="sng"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2215725" y="1687132"/>
            <a:ext cx="8915400" cy="3777622"/>
          </a:xfrm>
        </p:spPr>
        <p:txBody>
          <a:bodyPr>
            <a:noAutofit/>
          </a:bodyPr>
          <a:lstStyle/>
          <a:p>
            <a:r>
              <a:rPr lang="en-US" sz="2000" dirty="0">
                <a:latin typeface="Bookman Old Style" panose="02050604050505020204" pitchFamily="18" charset="0"/>
                <a:cs typeface="Times New Roman" panose="02020603050405020304" pitchFamily="18" charset="0"/>
              </a:rPr>
              <a:t>We know that planning about future is very necessary for the every business firm, every govt. institute, every individual and for every country. Every family is also doing planning for his income expenditure. As like every business is doing planning for possibilities of its financial resources &amp; sales </a:t>
            </a:r>
            <a:r>
              <a:rPr lang="en-US" sz="2000" dirty="0" smtClean="0">
                <a:latin typeface="Bookman Old Style" panose="02050604050505020204" pitchFamily="18" charset="0"/>
                <a:cs typeface="Times New Roman" panose="02020603050405020304" pitchFamily="18" charset="0"/>
              </a:rPr>
              <a:t>and </a:t>
            </a:r>
            <a:r>
              <a:rPr lang="en-US" sz="2000" dirty="0">
                <a:latin typeface="Bookman Old Style" panose="02050604050505020204" pitchFamily="18" charset="0"/>
                <a:cs typeface="Times New Roman" panose="02020603050405020304" pitchFamily="18" charset="0"/>
              </a:rPr>
              <a:t>for maximization its profit</a:t>
            </a:r>
            <a:r>
              <a:rPr lang="en-US" sz="2000" dirty="0" smtClean="0">
                <a:latin typeface="Bookman Old Style" panose="02050604050505020204" pitchFamily="18" charset="0"/>
                <a:cs typeface="Times New Roman" panose="02020603050405020304" pitchFamily="18" charset="0"/>
              </a:rPr>
              <a:t>.</a:t>
            </a:r>
          </a:p>
          <a:p>
            <a:r>
              <a:rPr lang="en-US" sz="2000" dirty="0">
                <a:latin typeface="Bookman Old Style" panose="02050604050505020204" pitchFamily="18" charset="0"/>
                <a:cs typeface="Times New Roman" panose="02020603050405020304" pitchFamily="18" charset="0"/>
              </a:rPr>
              <a:t>A time series consists of a set of observations which are measured at specified (usually equal) time intervals</a:t>
            </a:r>
            <a:r>
              <a:rPr lang="en-US" sz="2000" dirty="0" smtClean="0">
                <a:latin typeface="Bookman Old Style" panose="02050604050505020204" pitchFamily="18" charset="0"/>
                <a:cs typeface="Times New Roman" panose="02020603050405020304" pitchFamily="18" charset="0"/>
              </a:rPr>
              <a:t>.</a:t>
            </a:r>
          </a:p>
          <a:p>
            <a:r>
              <a:rPr lang="en-US" sz="2000" dirty="0" smtClean="0">
                <a:latin typeface="Bookman Old Style" panose="02050604050505020204" pitchFamily="18" charset="0"/>
                <a:cs typeface="Times New Roman" panose="02020603050405020304" pitchFamily="18" charset="0"/>
              </a:rPr>
              <a:t>Time </a:t>
            </a:r>
            <a:r>
              <a:rPr lang="en-US" sz="2000" dirty="0">
                <a:latin typeface="Bookman Old Style" panose="02050604050505020204" pitchFamily="18" charset="0"/>
                <a:cs typeface="Times New Roman" panose="02020603050405020304" pitchFamily="18" charset="0"/>
              </a:rPr>
              <a:t>series analysis attempts to identify those factors that exert an influence on the values in the series. Once these factors are identified, the time series may be used for both short-term and long-term forecasting.</a:t>
            </a:r>
            <a:endParaRPr lang="en-IN" sz="2000" dirty="0">
              <a:latin typeface="Bookman Old Style" panose="02050604050505020204" pitchFamily="18" charset="0"/>
              <a:cs typeface="Times New Roman" panose="02020603050405020304" pitchFamily="18" charset="0"/>
            </a:endParaRPr>
          </a:p>
        </p:txBody>
      </p:sp>
    </p:spTree>
    <p:extLst>
      <p:ext uri="{BB962C8B-B14F-4D97-AF65-F5344CB8AC3E}">
        <p14:creationId xmlns:p14="http://schemas.microsoft.com/office/powerpoint/2010/main" val="1122727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0953" y="624110"/>
            <a:ext cx="8911687" cy="1280890"/>
          </a:xfrm>
        </p:spPr>
        <p:txBody>
          <a:bodyPr>
            <a:normAutofit/>
          </a:bodyPr>
          <a:lstStyle/>
          <a:p>
            <a:r>
              <a:rPr lang="en-US" sz="4400" u="sng" dirty="0" smtClean="0">
                <a:latin typeface="Times New Roman" panose="02020603050405020304" pitchFamily="18" charset="0"/>
                <a:cs typeface="Times New Roman" panose="02020603050405020304" pitchFamily="18" charset="0"/>
              </a:rPr>
              <a:t>DEFINITION</a:t>
            </a:r>
            <a:endParaRPr lang="en-IN" sz="4400" u="sng"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2267240" y="1905000"/>
            <a:ext cx="8915400" cy="3777622"/>
          </a:xfrm>
        </p:spPr>
        <p:txBody>
          <a:bodyPr>
            <a:normAutofit/>
          </a:bodyPr>
          <a:lstStyle/>
          <a:p>
            <a:r>
              <a:rPr lang="en-US" sz="2000" dirty="0">
                <a:latin typeface="Bookman Old Style" panose="02050604050505020204" pitchFamily="18" charset="0"/>
              </a:rPr>
              <a:t>"A time series is a set of observation taken at " specified times, usually at equal intervals</a:t>
            </a:r>
            <a:r>
              <a:rPr lang="en-US" sz="2000" dirty="0" smtClean="0">
                <a:latin typeface="Bookman Old Style" panose="02050604050505020204" pitchFamily="18" charset="0"/>
              </a:rPr>
              <a:t>".</a:t>
            </a:r>
          </a:p>
          <a:p>
            <a:r>
              <a:rPr lang="en-US" sz="2000" dirty="0" smtClean="0">
                <a:latin typeface="Bookman Old Style" panose="02050604050505020204" pitchFamily="18" charset="0"/>
              </a:rPr>
              <a:t>"</a:t>
            </a:r>
            <a:r>
              <a:rPr lang="en-US" sz="2000" dirty="0">
                <a:latin typeface="Bookman Old Style" panose="02050604050505020204" pitchFamily="18" charset="0"/>
              </a:rPr>
              <a:t>A time series may be defined as a collection of reading belonging to different time periods of some economic or composite variables</a:t>
            </a:r>
            <a:r>
              <a:rPr lang="en-US" sz="2000" dirty="0" smtClean="0">
                <a:latin typeface="Bookman Old Style" panose="02050604050505020204" pitchFamily="18" charset="0"/>
              </a:rPr>
              <a:t>".</a:t>
            </a:r>
          </a:p>
          <a:p>
            <a:r>
              <a:rPr lang="en-US" sz="2000" dirty="0" smtClean="0">
                <a:latin typeface="Bookman Old Style" panose="02050604050505020204" pitchFamily="18" charset="0"/>
              </a:rPr>
              <a:t>Time </a:t>
            </a:r>
            <a:r>
              <a:rPr lang="en-US" sz="2000" dirty="0">
                <a:latin typeface="Bookman Old Style" panose="02050604050505020204" pitchFamily="18" charset="0"/>
              </a:rPr>
              <a:t>series establish relation between "cause</a:t>
            </a:r>
            <a:r>
              <a:rPr lang="en-US" sz="2000" dirty="0" smtClean="0">
                <a:latin typeface="Bookman Old Style" panose="02050604050505020204" pitchFamily="18" charset="0"/>
              </a:rPr>
              <a:t>" </a:t>
            </a:r>
            <a:r>
              <a:rPr lang="en-US" sz="2000" dirty="0">
                <a:latin typeface="Bookman Old Style" panose="02050604050505020204" pitchFamily="18" charset="0"/>
              </a:rPr>
              <a:t>&amp; "Effects</a:t>
            </a:r>
            <a:r>
              <a:rPr lang="en-US" sz="2000" dirty="0" smtClean="0">
                <a:latin typeface="Bookman Old Style" panose="02050604050505020204" pitchFamily="18" charset="0"/>
              </a:rPr>
              <a:t>".</a:t>
            </a:r>
          </a:p>
          <a:p>
            <a:r>
              <a:rPr lang="en-US" sz="2000" dirty="0">
                <a:latin typeface="Bookman Old Style" panose="02050604050505020204" pitchFamily="18" charset="0"/>
              </a:rPr>
              <a:t>One variable is "Time" which is independent </a:t>
            </a:r>
            <a:r>
              <a:rPr lang="en-US" sz="2000" dirty="0" smtClean="0">
                <a:latin typeface="Bookman Old Style" panose="02050604050505020204" pitchFamily="18" charset="0"/>
              </a:rPr>
              <a:t>variable </a:t>
            </a:r>
            <a:r>
              <a:rPr lang="en-US" sz="2000" dirty="0">
                <a:latin typeface="Bookman Old Style" panose="02050604050505020204" pitchFamily="18" charset="0"/>
              </a:rPr>
              <a:t>&amp; and the second is "Data" which is the dependent variable.</a:t>
            </a:r>
            <a:endParaRPr lang="en-IN" sz="2000" dirty="0">
              <a:latin typeface="Bookman Old Style" panose="02050604050505020204" pitchFamily="18" charset="0"/>
            </a:endParaRPr>
          </a:p>
        </p:txBody>
      </p:sp>
    </p:spTree>
    <p:extLst>
      <p:ext uri="{BB962C8B-B14F-4D97-AF65-F5344CB8AC3E}">
        <p14:creationId xmlns:p14="http://schemas.microsoft.com/office/powerpoint/2010/main" val="2489913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750"/>
                                        <p:tgtEl>
                                          <p:spTgt spid="3"/>
                                        </p:tgtEl>
                                      </p:cBhvr>
                                    </p:animEffect>
                                    <p:anim calcmode="lin" valueType="num">
                                      <p:cBhvr>
                                        <p:cTn id="8" dur="750" fill="hold"/>
                                        <p:tgtEl>
                                          <p:spTgt spid="3"/>
                                        </p:tgtEl>
                                        <p:attrNameLst>
                                          <p:attrName>ppt_x</p:attrName>
                                        </p:attrNameLst>
                                      </p:cBhvr>
                                      <p:tavLst>
                                        <p:tav tm="0">
                                          <p:val>
                                            <p:strVal val="#ppt_x"/>
                                          </p:val>
                                        </p:tav>
                                        <p:tav tm="100000">
                                          <p:val>
                                            <p:strVal val="#ppt_x"/>
                                          </p:val>
                                        </p:tav>
                                      </p:tavLst>
                                    </p:anim>
                                    <p:anim calcmode="lin" valueType="num">
                                      <p:cBhvr>
                                        <p:cTn id="9" dur="7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3.jpeg"/>
          <p:cNvPicPr/>
          <p:nvPr/>
        </p:nvPicPr>
        <p:blipFill>
          <a:blip r:embed="rId2" cstate="print"/>
          <a:stretch>
            <a:fillRect/>
          </a:stretch>
        </p:blipFill>
        <p:spPr>
          <a:xfrm>
            <a:off x="2073499" y="309093"/>
            <a:ext cx="9002332" cy="6027313"/>
          </a:xfrm>
          <a:prstGeom prst="rect">
            <a:avLst/>
          </a:prstGeom>
        </p:spPr>
      </p:pic>
    </p:spTree>
    <p:extLst>
      <p:ext uri="{BB962C8B-B14F-4D97-AF65-F5344CB8AC3E}">
        <p14:creationId xmlns:p14="http://schemas.microsoft.com/office/powerpoint/2010/main" val="887313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8525" y="386365"/>
            <a:ext cx="10273069" cy="1013137"/>
          </a:xfrm>
        </p:spPr>
        <p:txBody>
          <a:bodyPr>
            <a:normAutofit/>
          </a:bodyPr>
          <a:lstStyle/>
          <a:p>
            <a:r>
              <a:rPr lang="en-US" sz="4000" u="sng" dirty="0" smtClean="0">
                <a:latin typeface="Times New Roman" panose="02020603050405020304" pitchFamily="18" charset="0"/>
                <a:cs typeface="Times New Roman" panose="02020603050405020304" pitchFamily="18" charset="0"/>
              </a:rPr>
              <a:t>IMPORTANCE</a:t>
            </a:r>
            <a:r>
              <a:rPr lang="en-US" sz="4000" dirty="0" smtClean="0">
                <a:latin typeface="Times New Roman" panose="02020603050405020304" pitchFamily="18" charset="0"/>
                <a:cs typeface="Times New Roman" panose="02020603050405020304" pitchFamily="18" charset="0"/>
              </a:rPr>
              <a:t> </a:t>
            </a:r>
            <a:r>
              <a:rPr lang="en-US" sz="4000" u="sng" dirty="0" smtClean="0">
                <a:latin typeface="Times New Roman" panose="02020603050405020304" pitchFamily="18" charset="0"/>
                <a:cs typeface="Times New Roman" panose="02020603050405020304" pitchFamily="18" charset="0"/>
              </a:rPr>
              <a:t>OF</a:t>
            </a:r>
            <a:r>
              <a:rPr lang="en-US" sz="4000" dirty="0" smtClean="0">
                <a:latin typeface="Times New Roman" panose="02020603050405020304" pitchFamily="18" charset="0"/>
                <a:cs typeface="Times New Roman" panose="02020603050405020304" pitchFamily="18" charset="0"/>
              </a:rPr>
              <a:t> </a:t>
            </a:r>
            <a:r>
              <a:rPr lang="en-US" sz="4000" u="sng" dirty="0" smtClean="0">
                <a:latin typeface="Times New Roman" panose="02020603050405020304" pitchFamily="18" charset="0"/>
                <a:cs typeface="Times New Roman" panose="02020603050405020304" pitchFamily="18" charset="0"/>
              </a:rPr>
              <a:t>TIME</a:t>
            </a:r>
            <a:r>
              <a:rPr lang="en-US" sz="4000" dirty="0" smtClean="0">
                <a:latin typeface="Times New Roman" panose="02020603050405020304" pitchFamily="18" charset="0"/>
                <a:cs typeface="Times New Roman" panose="02020603050405020304" pitchFamily="18" charset="0"/>
              </a:rPr>
              <a:t> </a:t>
            </a:r>
            <a:r>
              <a:rPr lang="en-US" sz="4000" u="sng" dirty="0" smtClean="0">
                <a:latin typeface="Times New Roman" panose="02020603050405020304" pitchFamily="18" charset="0"/>
                <a:cs typeface="Times New Roman" panose="02020603050405020304" pitchFamily="18" charset="0"/>
              </a:rPr>
              <a:t>SERIES</a:t>
            </a:r>
            <a:r>
              <a:rPr lang="en-US" sz="4000" dirty="0" smtClean="0">
                <a:latin typeface="Times New Roman" panose="02020603050405020304" pitchFamily="18" charset="0"/>
                <a:cs typeface="Times New Roman" panose="02020603050405020304" pitchFamily="18" charset="0"/>
              </a:rPr>
              <a:t> </a:t>
            </a:r>
            <a:r>
              <a:rPr lang="en-US" sz="4000" u="sng" dirty="0" smtClean="0">
                <a:latin typeface="Times New Roman" panose="02020603050405020304" pitchFamily="18" charset="0"/>
                <a:cs typeface="Times New Roman" panose="02020603050405020304" pitchFamily="18" charset="0"/>
              </a:rPr>
              <a:t>ANALYSIS</a:t>
            </a:r>
            <a:endParaRPr lang="en-IN" sz="4000" u="sng"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678525" y="1399503"/>
            <a:ext cx="9879866" cy="5245995"/>
          </a:xfrm>
        </p:spPr>
        <p:txBody>
          <a:bodyPr>
            <a:normAutofit/>
          </a:bodyPr>
          <a:lstStyle/>
          <a:p>
            <a:pPr marL="0" indent="0">
              <a:buNone/>
            </a:pPr>
            <a:r>
              <a:rPr lang="en-US" dirty="0">
                <a:latin typeface="Bookman Old Style" panose="02050604050505020204" pitchFamily="18" charset="0"/>
              </a:rPr>
              <a:t>As the basis of Time series Analysis businessman can predict about the changes in economy. There are following points which clear about the its importance</a:t>
            </a:r>
            <a:r>
              <a:rPr lang="en-US" dirty="0" smtClean="0">
                <a:latin typeface="Bookman Old Style" panose="02050604050505020204" pitchFamily="18" charset="0"/>
              </a:rPr>
              <a:t>:</a:t>
            </a:r>
          </a:p>
          <a:p>
            <a:pPr>
              <a:buAutoNum type="arabicPeriod"/>
            </a:pPr>
            <a:r>
              <a:rPr lang="en-US" dirty="0" smtClean="0">
                <a:latin typeface="Bookman Old Style" panose="02050604050505020204" pitchFamily="18" charset="0"/>
              </a:rPr>
              <a:t>Profit </a:t>
            </a:r>
            <a:r>
              <a:rPr lang="en-US" dirty="0">
                <a:latin typeface="Bookman Old Style" panose="02050604050505020204" pitchFamily="18" charset="0"/>
              </a:rPr>
              <a:t>of experience</a:t>
            </a:r>
            <a:r>
              <a:rPr lang="en-US" dirty="0" smtClean="0">
                <a:latin typeface="Bookman Old Style" panose="02050604050505020204" pitchFamily="18" charset="0"/>
              </a:rPr>
              <a:t>.</a:t>
            </a:r>
          </a:p>
          <a:p>
            <a:pPr>
              <a:buAutoNum type="arabicPeriod"/>
            </a:pPr>
            <a:r>
              <a:rPr lang="en-US" dirty="0" smtClean="0">
                <a:latin typeface="Bookman Old Style" panose="02050604050505020204" pitchFamily="18" charset="0"/>
              </a:rPr>
              <a:t>Safety </a:t>
            </a:r>
            <a:r>
              <a:rPr lang="en-US" dirty="0">
                <a:latin typeface="Bookman Old Style" panose="02050604050505020204" pitchFamily="18" charset="0"/>
              </a:rPr>
              <a:t>from future </a:t>
            </a:r>
            <a:endParaRPr lang="en-US" dirty="0" smtClean="0">
              <a:latin typeface="Bookman Old Style" panose="02050604050505020204" pitchFamily="18" charset="0"/>
            </a:endParaRPr>
          </a:p>
          <a:p>
            <a:pPr>
              <a:buAutoNum type="arabicPeriod"/>
            </a:pPr>
            <a:r>
              <a:rPr lang="en-US" dirty="0" smtClean="0">
                <a:latin typeface="Bookman Old Style" panose="02050604050505020204" pitchFamily="18" charset="0"/>
              </a:rPr>
              <a:t>Utility Studies</a:t>
            </a:r>
          </a:p>
          <a:p>
            <a:pPr>
              <a:buAutoNum type="arabicPeriod"/>
            </a:pPr>
            <a:r>
              <a:rPr lang="en-US" dirty="0" smtClean="0">
                <a:latin typeface="Bookman Old Style" panose="02050604050505020204" pitchFamily="18" charset="0"/>
              </a:rPr>
              <a:t>Sales Forecasting</a:t>
            </a:r>
          </a:p>
          <a:p>
            <a:pPr>
              <a:buAutoNum type="arabicPeriod"/>
            </a:pPr>
            <a:r>
              <a:rPr lang="en-US" dirty="0" smtClean="0">
                <a:latin typeface="Bookman Old Style" panose="02050604050505020204" pitchFamily="18" charset="0"/>
              </a:rPr>
              <a:t>Budgetary </a:t>
            </a:r>
            <a:r>
              <a:rPr lang="en-US" dirty="0">
                <a:latin typeface="Bookman Old Style" panose="02050604050505020204" pitchFamily="18" charset="0"/>
              </a:rPr>
              <a:t>Analysis </a:t>
            </a:r>
            <a:endParaRPr lang="en-US" dirty="0" smtClean="0">
              <a:latin typeface="Bookman Old Style" panose="02050604050505020204" pitchFamily="18" charset="0"/>
            </a:endParaRPr>
          </a:p>
          <a:p>
            <a:pPr>
              <a:buAutoNum type="arabicPeriod"/>
            </a:pPr>
            <a:r>
              <a:rPr lang="en-US" dirty="0" smtClean="0">
                <a:latin typeface="Bookman Old Style" panose="02050604050505020204" pitchFamily="18" charset="0"/>
              </a:rPr>
              <a:t>Yield Projections</a:t>
            </a:r>
          </a:p>
          <a:p>
            <a:pPr>
              <a:buAutoNum type="arabicPeriod"/>
            </a:pPr>
            <a:r>
              <a:rPr lang="en-US" dirty="0" smtClean="0">
                <a:latin typeface="Bookman Old Style" panose="02050604050505020204" pitchFamily="18" charset="0"/>
              </a:rPr>
              <a:t>Stock </a:t>
            </a:r>
            <a:r>
              <a:rPr lang="en-US" dirty="0">
                <a:latin typeface="Bookman Old Style" panose="02050604050505020204" pitchFamily="18" charset="0"/>
              </a:rPr>
              <a:t>Market Analysis </a:t>
            </a:r>
            <a:endParaRPr lang="en-US" dirty="0" smtClean="0">
              <a:latin typeface="Bookman Old Style" panose="02050604050505020204" pitchFamily="18" charset="0"/>
            </a:endParaRPr>
          </a:p>
          <a:p>
            <a:pPr>
              <a:buAutoNum type="arabicPeriod"/>
            </a:pPr>
            <a:r>
              <a:rPr lang="en-US" dirty="0" smtClean="0">
                <a:latin typeface="Bookman Old Style" panose="02050604050505020204" pitchFamily="18" charset="0"/>
              </a:rPr>
              <a:t>Inventory Studies</a:t>
            </a:r>
          </a:p>
          <a:p>
            <a:pPr>
              <a:buAutoNum type="arabicPeriod"/>
            </a:pPr>
            <a:r>
              <a:rPr lang="en-US" dirty="0" smtClean="0">
                <a:latin typeface="Bookman Old Style" panose="02050604050505020204" pitchFamily="18" charset="0"/>
              </a:rPr>
              <a:t>Economic Forecasting</a:t>
            </a:r>
          </a:p>
          <a:p>
            <a:pPr>
              <a:buAutoNum type="arabicPeriod"/>
            </a:pPr>
            <a:r>
              <a:rPr lang="en-US" dirty="0" smtClean="0">
                <a:latin typeface="Bookman Old Style" panose="02050604050505020204" pitchFamily="18" charset="0"/>
              </a:rPr>
              <a:t>Risk </a:t>
            </a:r>
            <a:r>
              <a:rPr lang="en-US" dirty="0">
                <a:latin typeface="Bookman Old Style" panose="02050604050505020204" pitchFamily="18" charset="0"/>
              </a:rPr>
              <a:t>Analysis &amp; Evaluation of changes</a:t>
            </a:r>
            <a:r>
              <a:rPr lang="en-US" dirty="0" smtClean="0">
                <a:latin typeface="Bookman Old Style" panose="02050604050505020204" pitchFamily="18" charset="0"/>
              </a:rPr>
              <a:t>.</a:t>
            </a:r>
          </a:p>
          <a:p>
            <a:pPr>
              <a:buAutoNum type="arabicPeriod"/>
            </a:pPr>
            <a:r>
              <a:rPr lang="en-US" dirty="0" smtClean="0">
                <a:latin typeface="Bookman Old Style" panose="02050604050505020204" pitchFamily="18" charset="0"/>
              </a:rPr>
              <a:t>Census </a:t>
            </a:r>
            <a:r>
              <a:rPr lang="en-US" dirty="0">
                <a:latin typeface="Bookman Old Style" panose="02050604050505020204" pitchFamily="18" charset="0"/>
              </a:rPr>
              <a:t>Analysis</a:t>
            </a:r>
            <a:endParaRPr lang="en-IN" dirty="0">
              <a:latin typeface="Bookman Old Style" panose="02050604050505020204" pitchFamily="18" charset="0"/>
            </a:endParaRPr>
          </a:p>
        </p:txBody>
      </p:sp>
      <p:pic>
        <p:nvPicPr>
          <p:cNvPr id="4" name="Picture 3"/>
          <p:cNvPicPr>
            <a:picLocks noChangeAspect="1"/>
          </p:cNvPicPr>
          <p:nvPr/>
        </p:nvPicPr>
        <p:blipFill>
          <a:blip r:embed="rId2"/>
          <a:stretch>
            <a:fillRect/>
          </a:stretch>
        </p:blipFill>
        <p:spPr>
          <a:xfrm>
            <a:off x="7265096" y="2426134"/>
            <a:ext cx="4293295" cy="3235629"/>
          </a:xfrm>
          <a:prstGeom prst="rect">
            <a:avLst/>
          </a:prstGeom>
        </p:spPr>
      </p:pic>
    </p:spTree>
    <p:extLst>
      <p:ext uri="{BB962C8B-B14F-4D97-AF65-F5344CB8AC3E}">
        <p14:creationId xmlns:p14="http://schemas.microsoft.com/office/powerpoint/2010/main" val="1266828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442434" y="0"/>
            <a:ext cx="9878096" cy="6858000"/>
          </a:xfrm>
          <a:prstGeom prst="rect">
            <a:avLst/>
          </a:prstGeom>
        </p:spPr>
      </p:pic>
    </p:spTree>
    <p:extLst>
      <p:ext uri="{BB962C8B-B14F-4D97-AF65-F5344CB8AC3E}">
        <p14:creationId xmlns:p14="http://schemas.microsoft.com/office/powerpoint/2010/main" val="586338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74057" y="157251"/>
            <a:ext cx="8911687" cy="1280890"/>
          </a:xfrm>
        </p:spPr>
        <p:txBody>
          <a:bodyPr>
            <a:noAutofit/>
          </a:bodyPr>
          <a:lstStyle/>
          <a:p>
            <a:r>
              <a:rPr lang="en-US" sz="4400" u="sng" dirty="0" smtClean="0">
                <a:latin typeface="Times New Roman" panose="02020603050405020304" pitchFamily="18" charset="0"/>
                <a:cs typeface="Times New Roman" panose="02020603050405020304" pitchFamily="18" charset="0"/>
              </a:rPr>
              <a:t>SECULAR</a:t>
            </a:r>
            <a:r>
              <a:rPr lang="en-US" sz="4400" dirty="0" smtClean="0">
                <a:latin typeface="Times New Roman" panose="02020603050405020304" pitchFamily="18" charset="0"/>
                <a:cs typeface="Times New Roman" panose="02020603050405020304" pitchFamily="18" charset="0"/>
              </a:rPr>
              <a:t> </a:t>
            </a:r>
            <a:r>
              <a:rPr lang="en-US" sz="4400" u="sng" dirty="0" smtClean="0">
                <a:latin typeface="Times New Roman" panose="02020603050405020304" pitchFamily="18" charset="0"/>
                <a:cs typeface="Times New Roman" panose="02020603050405020304" pitchFamily="18" charset="0"/>
              </a:rPr>
              <a:t>TREND</a:t>
            </a:r>
            <a:r>
              <a:rPr lang="en-US" sz="4400" dirty="0" smtClean="0">
                <a:latin typeface="Times New Roman" panose="02020603050405020304" pitchFamily="18" charset="0"/>
                <a:cs typeface="Times New Roman" panose="02020603050405020304" pitchFamily="18" charset="0"/>
              </a:rPr>
              <a:t> </a:t>
            </a:r>
            <a:r>
              <a:rPr lang="en-US" sz="4400" u="sng" dirty="0" smtClean="0">
                <a:latin typeface="Times New Roman" panose="02020603050405020304" pitchFamily="18" charset="0"/>
                <a:cs typeface="Times New Roman" panose="02020603050405020304" pitchFamily="18" charset="0"/>
              </a:rPr>
              <a:t>OR</a:t>
            </a:r>
            <a:r>
              <a:rPr lang="en-US" sz="4400" dirty="0" smtClean="0">
                <a:latin typeface="Times New Roman" panose="02020603050405020304" pitchFamily="18" charset="0"/>
                <a:cs typeface="Times New Roman" panose="02020603050405020304" pitchFamily="18" charset="0"/>
              </a:rPr>
              <a:t> </a:t>
            </a:r>
            <a:r>
              <a:rPr lang="en-US" sz="4400" u="sng" dirty="0" smtClean="0">
                <a:latin typeface="Times New Roman" panose="02020603050405020304" pitchFamily="18" charset="0"/>
                <a:cs typeface="Times New Roman" panose="02020603050405020304" pitchFamily="18" charset="0"/>
              </a:rPr>
              <a:t>TREND</a:t>
            </a:r>
            <a:br>
              <a:rPr lang="en-US" sz="4400" u="sng" dirty="0" smtClean="0">
                <a:latin typeface="Times New Roman" panose="02020603050405020304" pitchFamily="18" charset="0"/>
                <a:cs typeface="Times New Roman" panose="02020603050405020304" pitchFamily="18" charset="0"/>
              </a:rPr>
            </a:br>
            <a:endParaRPr lang="en-IN" sz="4400" u="sng"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2074056" y="1193442"/>
            <a:ext cx="9401019" cy="5555088"/>
          </a:xfrm>
        </p:spPr>
        <p:txBody>
          <a:bodyPr>
            <a:noAutofit/>
          </a:bodyPr>
          <a:lstStyle/>
          <a:p>
            <a:r>
              <a:rPr lang="en-US" sz="2000" dirty="0">
                <a:latin typeface="Bookman Old Style" panose="02050604050505020204" pitchFamily="18" charset="0"/>
                <a:ea typeface="Cambria" panose="02040503050406030204" pitchFamily="18" charset="0"/>
              </a:rPr>
              <a:t>The increase or decrease in the movements of a time series is called Secular trend. </a:t>
            </a:r>
            <a:endParaRPr lang="en-US" sz="2000" dirty="0" smtClean="0">
              <a:latin typeface="Bookman Old Style" panose="02050604050505020204" pitchFamily="18" charset="0"/>
              <a:ea typeface="Cambria" panose="02040503050406030204" pitchFamily="18" charset="0"/>
            </a:endParaRPr>
          </a:p>
          <a:p>
            <a:r>
              <a:rPr lang="en-US" sz="2000" dirty="0" smtClean="0">
                <a:latin typeface="Bookman Old Style" panose="02050604050505020204" pitchFamily="18" charset="0"/>
                <a:ea typeface="Cambria" panose="02040503050406030204" pitchFamily="18" charset="0"/>
              </a:rPr>
              <a:t>A </a:t>
            </a:r>
            <a:r>
              <a:rPr lang="en-US" sz="2000" dirty="0">
                <a:latin typeface="Bookman Old Style" panose="02050604050505020204" pitchFamily="18" charset="0"/>
                <a:ea typeface="Cambria" panose="02040503050406030204" pitchFamily="18" charset="0"/>
              </a:rPr>
              <a:t>time series data may show upward trend or downward </a:t>
            </a:r>
            <a:r>
              <a:rPr lang="en-US" sz="2000" dirty="0" smtClean="0">
                <a:latin typeface="Bookman Old Style" panose="02050604050505020204" pitchFamily="18" charset="0"/>
                <a:ea typeface="Cambria" panose="02040503050406030204" pitchFamily="18" charset="0"/>
              </a:rPr>
              <a:t>trend for </a:t>
            </a:r>
            <a:r>
              <a:rPr lang="en-US" sz="2000" dirty="0">
                <a:latin typeface="Bookman Old Style" panose="02050604050505020204" pitchFamily="18" charset="0"/>
                <a:ea typeface="Cambria" panose="02040503050406030204" pitchFamily="18" charset="0"/>
              </a:rPr>
              <a:t>a period of years and this may be due to factors like</a:t>
            </a:r>
            <a:r>
              <a:rPr lang="en-US" sz="2000" dirty="0" smtClean="0">
                <a:latin typeface="Bookman Old Style" panose="02050604050505020204" pitchFamily="18" charset="0"/>
                <a:ea typeface="Cambria" panose="02040503050406030204" pitchFamily="18" charset="0"/>
              </a:rPr>
              <a:t>:</a:t>
            </a:r>
          </a:p>
          <a:p>
            <a:pPr lvl="4">
              <a:buFont typeface="Wingdings" panose="05000000000000000000" pitchFamily="2" charset="2"/>
              <a:buChar char="Ø"/>
            </a:pPr>
            <a:r>
              <a:rPr lang="en-US" sz="2000" dirty="0" smtClean="0">
                <a:latin typeface="Bookman Old Style" panose="02050604050505020204" pitchFamily="18" charset="0"/>
                <a:ea typeface="Cambria" panose="02040503050406030204" pitchFamily="18" charset="0"/>
              </a:rPr>
              <a:t>increase in population, </a:t>
            </a:r>
          </a:p>
          <a:p>
            <a:pPr lvl="4">
              <a:buFont typeface="Wingdings" panose="05000000000000000000" pitchFamily="2" charset="2"/>
              <a:buChar char="Ø"/>
            </a:pPr>
            <a:r>
              <a:rPr lang="en-US" sz="2000" dirty="0" smtClean="0">
                <a:latin typeface="Bookman Old Style" panose="02050604050505020204" pitchFamily="18" charset="0"/>
                <a:ea typeface="Cambria" panose="02040503050406030204" pitchFamily="18" charset="0"/>
              </a:rPr>
              <a:t>change in technological progress, </a:t>
            </a:r>
          </a:p>
          <a:p>
            <a:pPr lvl="4">
              <a:buFont typeface="Wingdings" panose="05000000000000000000" pitchFamily="2" charset="2"/>
              <a:buChar char="Ø"/>
            </a:pPr>
            <a:r>
              <a:rPr lang="en-US" sz="2000" dirty="0" smtClean="0">
                <a:latin typeface="Bookman Old Style" panose="02050604050505020204" pitchFamily="18" charset="0"/>
                <a:ea typeface="Cambria" panose="02040503050406030204" pitchFamily="18" charset="0"/>
              </a:rPr>
              <a:t>large </a:t>
            </a:r>
            <a:r>
              <a:rPr lang="en-US" sz="2000" dirty="0">
                <a:latin typeface="Bookman Old Style" panose="02050604050505020204" pitchFamily="18" charset="0"/>
                <a:ea typeface="Cambria" panose="02040503050406030204" pitchFamily="18" charset="0"/>
              </a:rPr>
              <a:t>scale shift in consumers demands</a:t>
            </a:r>
            <a:r>
              <a:rPr lang="en-US" sz="2000" dirty="0" smtClean="0">
                <a:latin typeface="Bookman Old Style" panose="02050604050505020204" pitchFamily="18" charset="0"/>
                <a:ea typeface="Cambria" panose="02040503050406030204" pitchFamily="18" charset="0"/>
              </a:rPr>
              <a:t>,</a:t>
            </a:r>
            <a:endParaRPr lang="en-US" sz="2000" dirty="0">
              <a:latin typeface="Bookman Old Style" panose="02050604050505020204" pitchFamily="18" charset="0"/>
              <a:ea typeface="Cambria" panose="02040503050406030204" pitchFamily="18" charset="0"/>
            </a:endParaRPr>
          </a:p>
          <a:p>
            <a:pPr marL="0" indent="0">
              <a:buNone/>
            </a:pPr>
            <a:r>
              <a:rPr lang="en-US" sz="2000" b="1" dirty="0" smtClean="0">
                <a:latin typeface="Bookman Old Style" panose="02050604050505020204" pitchFamily="18" charset="0"/>
                <a:ea typeface="Cambria" panose="02040503050406030204" pitchFamily="18" charset="0"/>
              </a:rPr>
              <a:t>For example:</a:t>
            </a:r>
          </a:p>
          <a:p>
            <a:r>
              <a:rPr lang="en-US" sz="2000" dirty="0" smtClean="0">
                <a:latin typeface="Bookman Old Style" panose="02050604050505020204" pitchFamily="18" charset="0"/>
                <a:ea typeface="Cambria" panose="02040503050406030204" pitchFamily="18" charset="0"/>
              </a:rPr>
              <a:t>population </a:t>
            </a:r>
            <a:r>
              <a:rPr lang="en-US" sz="2000" dirty="0">
                <a:latin typeface="Bookman Old Style" panose="02050604050505020204" pitchFamily="18" charset="0"/>
                <a:ea typeface="Cambria" panose="02040503050406030204" pitchFamily="18" charset="0"/>
              </a:rPr>
              <a:t>increases over a period of time</a:t>
            </a:r>
            <a:r>
              <a:rPr lang="en-US" sz="2000" dirty="0" smtClean="0">
                <a:latin typeface="Bookman Old Style" panose="02050604050505020204" pitchFamily="18" charset="0"/>
                <a:ea typeface="Cambria" panose="02040503050406030204" pitchFamily="18" charset="0"/>
              </a:rPr>
              <a:t>, price </a:t>
            </a:r>
            <a:r>
              <a:rPr lang="en-US" sz="2000" dirty="0">
                <a:latin typeface="Bookman Old Style" panose="02050604050505020204" pitchFamily="18" charset="0"/>
                <a:ea typeface="Cambria" panose="02040503050406030204" pitchFamily="18" charset="0"/>
              </a:rPr>
              <a:t>increases over a period of years, production of goods on the capital market of the country increases over a period of years. These are the examples of upward trend</a:t>
            </a:r>
            <a:r>
              <a:rPr lang="en-US" sz="2000" dirty="0" smtClean="0">
                <a:latin typeface="Bookman Old Style" panose="02050604050505020204" pitchFamily="18" charset="0"/>
                <a:ea typeface="Cambria" panose="02040503050406030204" pitchFamily="18" charset="0"/>
              </a:rPr>
              <a:t>.</a:t>
            </a:r>
          </a:p>
          <a:p>
            <a:r>
              <a:rPr lang="en-US" sz="2000" dirty="0" smtClean="0">
                <a:latin typeface="Bookman Old Style" panose="02050604050505020204" pitchFamily="18" charset="0"/>
                <a:ea typeface="Cambria" panose="02040503050406030204" pitchFamily="18" charset="0"/>
              </a:rPr>
              <a:t>The </a:t>
            </a:r>
            <a:r>
              <a:rPr lang="en-US" sz="2000" dirty="0">
                <a:latin typeface="Bookman Old Style" panose="02050604050505020204" pitchFamily="18" charset="0"/>
                <a:ea typeface="Cambria" panose="02040503050406030204" pitchFamily="18" charset="0"/>
              </a:rPr>
              <a:t>sales of a commodity may decrease over a period of time because of better products coming to the market. This is an example of declining trend or downward.</a:t>
            </a:r>
            <a:endParaRPr lang="en-IN" sz="2000" dirty="0">
              <a:latin typeface="Bookman Old Style" panose="02050604050505020204" pitchFamily="18" charset="0"/>
              <a:ea typeface="Cambria" panose="02040503050406030204" pitchFamily="18" charset="0"/>
            </a:endParaRPr>
          </a:p>
        </p:txBody>
      </p:sp>
    </p:spTree>
    <p:extLst>
      <p:ext uri="{BB962C8B-B14F-4D97-AF65-F5344CB8AC3E}">
        <p14:creationId xmlns:p14="http://schemas.microsoft.com/office/powerpoint/2010/main" val="236204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750"/>
                                        <p:tgtEl>
                                          <p:spTgt spid="3"/>
                                        </p:tgtEl>
                                      </p:cBhvr>
                                    </p:animEffect>
                                    <p:anim calcmode="lin" valueType="num">
                                      <p:cBhvr>
                                        <p:cTn id="8" dur="750" fill="hold"/>
                                        <p:tgtEl>
                                          <p:spTgt spid="3"/>
                                        </p:tgtEl>
                                        <p:attrNameLst>
                                          <p:attrName>ppt_x</p:attrName>
                                        </p:attrNameLst>
                                      </p:cBhvr>
                                      <p:tavLst>
                                        <p:tav tm="0">
                                          <p:val>
                                            <p:strVal val="#ppt_x"/>
                                          </p:val>
                                        </p:tav>
                                        <p:tav tm="100000">
                                          <p:val>
                                            <p:strVal val="#ppt_x"/>
                                          </p:val>
                                        </p:tav>
                                      </p:tavLst>
                                    </p:anim>
                                    <p:anim calcmode="lin" valueType="num">
                                      <p:cBhvr>
                                        <p:cTn id="9" dur="7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12.jpeg"/>
          <p:cNvPicPr/>
          <p:nvPr/>
        </p:nvPicPr>
        <p:blipFill>
          <a:blip r:embed="rId2" cstate="print"/>
          <a:stretch>
            <a:fillRect/>
          </a:stretch>
        </p:blipFill>
        <p:spPr>
          <a:xfrm>
            <a:off x="0" y="0"/>
            <a:ext cx="12191999" cy="6858000"/>
          </a:xfrm>
          <a:prstGeom prst="rect">
            <a:avLst/>
          </a:prstGeom>
        </p:spPr>
      </p:pic>
    </p:spTree>
    <p:extLst>
      <p:ext uri="{BB962C8B-B14F-4D97-AF65-F5344CB8AC3E}">
        <p14:creationId xmlns:p14="http://schemas.microsoft.com/office/powerpoint/2010/main" val="155824629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8497" y="564304"/>
            <a:ext cx="9485452" cy="1280890"/>
          </a:xfrm>
        </p:spPr>
        <p:txBody>
          <a:bodyPr>
            <a:noAutofit/>
          </a:bodyPr>
          <a:lstStyle/>
          <a:p>
            <a:r>
              <a:rPr lang="en-IN" u="sng" dirty="0">
                <a:latin typeface="Times New Roman" panose="02020603050405020304" pitchFamily="18" charset="0"/>
                <a:cs typeface="Times New Roman" panose="02020603050405020304" pitchFamily="18" charset="0"/>
              </a:rPr>
              <a:t>SEASONAL</a:t>
            </a:r>
            <a:r>
              <a:rPr lang="en-IN" dirty="0">
                <a:latin typeface="Times New Roman" panose="02020603050405020304" pitchFamily="18" charset="0"/>
                <a:cs typeface="Times New Roman" panose="02020603050405020304" pitchFamily="18" charset="0"/>
              </a:rPr>
              <a:t> </a:t>
            </a:r>
            <a:r>
              <a:rPr lang="en-IN" u="sng" dirty="0" smtClean="0">
                <a:latin typeface="Times New Roman" panose="02020603050405020304" pitchFamily="18" charset="0"/>
                <a:cs typeface="Times New Roman" panose="02020603050405020304" pitchFamily="18" charset="0"/>
              </a:rPr>
              <a:t>VARIATIONS / FLUCTUATIONS</a:t>
            </a:r>
            <a:endParaRPr lang="en-IN" u="sng"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766098" y="1677768"/>
            <a:ext cx="8915400" cy="4402475"/>
          </a:xfrm>
        </p:spPr>
        <p:txBody>
          <a:bodyPr>
            <a:noAutofit/>
          </a:bodyPr>
          <a:lstStyle/>
          <a:p>
            <a:r>
              <a:rPr lang="en-US" sz="2000" dirty="0">
                <a:latin typeface="Bookman Old Style" panose="02050604050505020204" pitchFamily="18" charset="0"/>
              </a:rPr>
              <a:t>The component responsible for the regular rise or fall (fluctuations) in the time series during a period not more than 1 year. </a:t>
            </a:r>
            <a:endParaRPr lang="en-US" sz="2000" dirty="0" smtClean="0">
              <a:latin typeface="Bookman Old Style" panose="02050604050505020204" pitchFamily="18" charset="0"/>
            </a:endParaRPr>
          </a:p>
          <a:p>
            <a:r>
              <a:rPr lang="en-US" sz="2000" dirty="0" smtClean="0">
                <a:latin typeface="Bookman Old Style" panose="02050604050505020204" pitchFamily="18" charset="0"/>
              </a:rPr>
              <a:t>Fluctuations </a:t>
            </a:r>
            <a:r>
              <a:rPr lang="en-US" sz="2000" dirty="0">
                <a:latin typeface="Bookman Old Style" panose="02050604050505020204" pitchFamily="18" charset="0"/>
              </a:rPr>
              <a:t>occur in regular sequence(periodical</a:t>
            </a:r>
            <a:r>
              <a:rPr lang="en-US" sz="2000" dirty="0" smtClean="0">
                <a:latin typeface="Bookman Old Style" panose="02050604050505020204" pitchFamily="18" charset="0"/>
              </a:rPr>
              <a:t>)</a:t>
            </a:r>
          </a:p>
          <a:p>
            <a:r>
              <a:rPr lang="en-US" sz="2000" dirty="0" smtClean="0">
                <a:latin typeface="Bookman Old Style" panose="02050604050505020204" pitchFamily="18" charset="0"/>
              </a:rPr>
              <a:t>The </a:t>
            </a:r>
            <a:r>
              <a:rPr lang="en-US" sz="2000" dirty="0">
                <a:latin typeface="Bookman Old Style" panose="02050604050505020204" pitchFamily="18" charset="0"/>
              </a:rPr>
              <a:t>period being a year, a month, a week, a day, or even a fraction of the </a:t>
            </a:r>
            <a:r>
              <a:rPr lang="en-US" sz="2000" dirty="0" smtClean="0">
                <a:latin typeface="Bookman Old Style" panose="02050604050505020204" pitchFamily="18" charset="0"/>
              </a:rPr>
              <a:t>day, </a:t>
            </a:r>
            <a:r>
              <a:rPr lang="en-US" sz="2000" dirty="0">
                <a:latin typeface="Bookman Old Style" panose="02050604050505020204" pitchFamily="18" charset="0"/>
              </a:rPr>
              <a:t>an hour etc</a:t>
            </a:r>
            <a:r>
              <a:rPr lang="en-US" sz="2000" dirty="0" smtClean="0">
                <a:latin typeface="Bookman Old Style" panose="02050604050505020204" pitchFamily="18" charset="0"/>
              </a:rPr>
              <a:t>.</a:t>
            </a:r>
          </a:p>
          <a:p>
            <a:r>
              <a:rPr lang="en-US" sz="2000" dirty="0">
                <a:latin typeface="Bookman Old Style" panose="02050604050505020204" pitchFamily="18" charset="0"/>
              </a:rPr>
              <a:t>Term "SEASONAL is meant to include any kind </a:t>
            </a:r>
            <a:r>
              <a:rPr lang="en-US" sz="2000" dirty="0" smtClean="0">
                <a:latin typeface="Bookman Old Style" panose="02050604050505020204" pitchFamily="18" charset="0"/>
              </a:rPr>
              <a:t>of variation </a:t>
            </a:r>
            <a:r>
              <a:rPr lang="en-US" sz="2000" dirty="0">
                <a:latin typeface="Bookman Old Style" panose="02050604050505020204" pitchFamily="18" charset="0"/>
              </a:rPr>
              <a:t>which is of periodic nature and </a:t>
            </a:r>
            <a:r>
              <a:rPr lang="en-US" sz="2000" dirty="0" smtClean="0">
                <a:latin typeface="Bookman Old Style" panose="02050604050505020204" pitchFamily="18" charset="0"/>
              </a:rPr>
              <a:t>whose repeating </a:t>
            </a:r>
            <a:r>
              <a:rPr lang="en-US" sz="2000" dirty="0">
                <a:latin typeface="Bookman Old Style" panose="02050604050505020204" pitchFamily="18" charset="0"/>
              </a:rPr>
              <a:t>cycles are of relatively short duration</a:t>
            </a:r>
            <a:r>
              <a:rPr lang="en-US" sz="2000" dirty="0" smtClean="0">
                <a:latin typeface="Bookman Old Style" panose="02050604050505020204" pitchFamily="18" charset="0"/>
              </a:rPr>
              <a:t>.</a:t>
            </a:r>
          </a:p>
          <a:p>
            <a:r>
              <a:rPr lang="en-US" sz="2000" dirty="0" smtClean="0">
                <a:latin typeface="Bookman Old Style" panose="02050604050505020204" pitchFamily="18" charset="0"/>
              </a:rPr>
              <a:t>The </a:t>
            </a:r>
            <a:r>
              <a:rPr lang="en-US" sz="2000" dirty="0">
                <a:latin typeface="Bookman Old Style" panose="02050604050505020204" pitchFamily="18" charset="0"/>
              </a:rPr>
              <a:t>factors that cause seasonal variations are: (a)Climate &amp; weather condition, (b) </a:t>
            </a:r>
            <a:r>
              <a:rPr lang="en-US" sz="2000" dirty="0" smtClean="0">
                <a:latin typeface="Bookman Old Style" panose="02050604050505020204" pitchFamily="18" charset="0"/>
              </a:rPr>
              <a:t>Customs traditions </a:t>
            </a:r>
            <a:r>
              <a:rPr lang="en-US" sz="2000" dirty="0">
                <a:latin typeface="Bookman Old Style" panose="02050604050505020204" pitchFamily="18" charset="0"/>
              </a:rPr>
              <a:t>&amp; habits</a:t>
            </a:r>
            <a:endParaRPr lang="en-IN" sz="2000" dirty="0">
              <a:latin typeface="Bookman Old Style" panose="02050604050505020204" pitchFamily="18" charset="0"/>
            </a:endParaRPr>
          </a:p>
        </p:txBody>
      </p:sp>
    </p:spTree>
    <p:extLst>
      <p:ext uri="{BB962C8B-B14F-4D97-AF65-F5344CB8AC3E}">
        <p14:creationId xmlns:p14="http://schemas.microsoft.com/office/powerpoint/2010/main" val="3853888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750"/>
                                        <p:tgtEl>
                                          <p:spTgt spid="3"/>
                                        </p:tgtEl>
                                      </p:cBhvr>
                                    </p:animEffect>
                                    <p:anim calcmode="lin" valueType="num">
                                      <p:cBhvr>
                                        <p:cTn id="8" dur="750" fill="hold"/>
                                        <p:tgtEl>
                                          <p:spTgt spid="3"/>
                                        </p:tgtEl>
                                        <p:attrNameLst>
                                          <p:attrName>ppt_x</p:attrName>
                                        </p:attrNameLst>
                                      </p:cBhvr>
                                      <p:tavLst>
                                        <p:tav tm="0">
                                          <p:val>
                                            <p:strVal val="#ppt_x"/>
                                          </p:val>
                                        </p:tav>
                                        <p:tav tm="100000">
                                          <p:val>
                                            <p:strVal val="#ppt_x"/>
                                          </p:val>
                                        </p:tav>
                                      </p:tavLst>
                                    </p:anim>
                                    <p:anim calcmode="lin" valueType="num">
                                      <p:cBhvr>
                                        <p:cTn id="9" dur="7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756</TotalTime>
  <Words>857</Words>
  <Application>Microsoft Office PowerPoint</Application>
  <PresentationFormat>Widescreen</PresentationFormat>
  <Paragraphs>85</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Bookman Old Style</vt:lpstr>
      <vt:lpstr>Cambria</vt:lpstr>
      <vt:lpstr>Century Gothic</vt:lpstr>
      <vt:lpstr>Times New Roman</vt:lpstr>
      <vt:lpstr>Wingdings</vt:lpstr>
      <vt:lpstr>Wingdings 3</vt:lpstr>
      <vt:lpstr>Wisp</vt:lpstr>
      <vt:lpstr>Time Series and It’s Components</vt:lpstr>
      <vt:lpstr>INTRODUCTION</vt:lpstr>
      <vt:lpstr>DEFINITION</vt:lpstr>
      <vt:lpstr>PowerPoint Presentation</vt:lpstr>
      <vt:lpstr>IMPORTANCE OF TIME SERIES ANALYSIS</vt:lpstr>
      <vt:lpstr>PowerPoint Presentation</vt:lpstr>
      <vt:lpstr>SECULAR TREND OR TREND </vt:lpstr>
      <vt:lpstr>PowerPoint Presentation</vt:lpstr>
      <vt:lpstr>SEASONAL VARIATIONS / FLUCTUATIONS</vt:lpstr>
      <vt:lpstr>EXAMPLES</vt:lpstr>
      <vt:lpstr>CYCLICAL VARIATIONS</vt:lpstr>
      <vt:lpstr>EXAMPLES</vt:lpstr>
      <vt:lpstr>IRREGULAR VARIATION</vt:lpstr>
      <vt:lpstr>EXAMPLES</vt:lpstr>
      <vt:lpstr>MATHEMATICAL MODELS OF TIME SERIES</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Time Series and It’s Components</dc:title>
  <dc:creator>LENOVO</dc:creator>
  <cp:lastModifiedBy>LENOVO</cp:lastModifiedBy>
  <cp:revision>40</cp:revision>
  <dcterms:created xsi:type="dcterms:W3CDTF">2023-03-06T15:30:06Z</dcterms:created>
  <dcterms:modified xsi:type="dcterms:W3CDTF">2023-04-16T16:16:28Z</dcterms:modified>
</cp:coreProperties>
</file>

<file path=docProps/thumbnail.jpeg>
</file>